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6"/>
  </p:notesMasterIdLst>
  <p:sldIdLst>
    <p:sldId id="608" r:id="rId2"/>
    <p:sldId id="616" r:id="rId3"/>
    <p:sldId id="618" r:id="rId4"/>
    <p:sldId id="617" r:id="rId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2">
          <p15:clr>
            <a:srgbClr val="A4A3A4"/>
          </p15:clr>
        </p15:guide>
        <p15:guide id="2" pos="1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4" autoAdjust="0"/>
    <p:restoredTop sz="90925" autoAdjust="0"/>
  </p:normalViewPr>
  <p:slideViewPr>
    <p:cSldViewPr>
      <p:cViewPr varScale="1">
        <p:scale>
          <a:sx n="104" d="100"/>
          <a:sy n="104" d="100"/>
        </p:scale>
        <p:origin x="1920" y="102"/>
      </p:cViewPr>
      <p:guideLst>
        <p:guide orient="horz" pos="192"/>
        <p:guide pos="192"/>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54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0" y="303213"/>
            <a:ext cx="1588" cy="158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0" name="Rectangle 2"/>
          <p:cNvSpPr txBox="1">
            <a:spLocks noGrp="1" noChangeArrowheads="1"/>
          </p:cNvSpPr>
          <p:nvPr>
            <p:ph type="body" idx="1"/>
          </p:nvPr>
        </p:nvSpPr>
        <p:spPr bwMode="auto">
          <a:xfrm>
            <a:off x="503238" y="4316413"/>
            <a:ext cx="5856287" cy="405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a:p>
        </p:txBody>
      </p:sp>
    </p:spTree>
    <p:extLst>
      <p:ext uri="{BB962C8B-B14F-4D97-AF65-F5344CB8AC3E}">
        <p14:creationId xmlns:p14="http://schemas.microsoft.com/office/powerpoint/2010/main" val="15699201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3CF557E8-EBC7-4F28-802A-DC8127310FFB}" type="slidenum">
              <a:rPr lang="cy-GB" smtClean="0"/>
              <a:pPr>
                <a:defRPr/>
              </a:pPr>
              <a:t>1</a:t>
            </a:fld>
            <a:endParaRPr lang="cy-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3CF557E8-EBC7-4F28-802A-DC8127310FFB}" type="slidenum">
              <a:rPr lang="cy-GB" smtClean="0"/>
              <a:pPr>
                <a:defRPr/>
              </a:pPr>
              <a:t>2</a:t>
            </a:fld>
            <a:endParaRPr lang="cy-GB"/>
          </a:p>
        </p:txBody>
      </p:sp>
    </p:spTree>
    <p:extLst>
      <p:ext uri="{BB962C8B-B14F-4D97-AF65-F5344CB8AC3E}">
        <p14:creationId xmlns:p14="http://schemas.microsoft.com/office/powerpoint/2010/main" val="4157940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3CF557E8-EBC7-4F28-802A-DC8127310FFB}" type="slidenum">
              <a:rPr lang="cy-GB" smtClean="0"/>
              <a:pPr>
                <a:defRPr/>
              </a:pPr>
              <a:t>3</a:t>
            </a:fld>
            <a:endParaRPr lang="cy-GB"/>
          </a:p>
        </p:txBody>
      </p:sp>
    </p:spTree>
    <p:extLst>
      <p:ext uri="{BB962C8B-B14F-4D97-AF65-F5344CB8AC3E}">
        <p14:creationId xmlns:p14="http://schemas.microsoft.com/office/powerpoint/2010/main" val="3946852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3CF557E8-EBC7-4F28-802A-DC8127310FFB}" type="slidenum">
              <a:rPr lang="cy-GB" smtClean="0"/>
              <a:pPr>
                <a:defRPr/>
              </a:pPr>
              <a:t>4</a:t>
            </a:fld>
            <a:endParaRPr lang="cy-GB"/>
          </a:p>
        </p:txBody>
      </p:sp>
    </p:spTree>
    <p:extLst>
      <p:ext uri="{BB962C8B-B14F-4D97-AF65-F5344CB8AC3E}">
        <p14:creationId xmlns:p14="http://schemas.microsoft.com/office/powerpoint/2010/main" val="3379396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84331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85800" y="1981200"/>
            <a:ext cx="7770813" cy="41132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2396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1513" cy="5484813"/>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48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7871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2814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6FD53B5-7CB5-4FF2-91D5-DD9AF08154A3}" type="datetimeFigureOut">
              <a:rPr lang="en-US">
                <a:solidFill>
                  <a:prstClr val="white">
                    <a:tint val="75000"/>
                  </a:prstClr>
                </a:solidFill>
              </a:rPr>
              <a:pPr>
                <a:defRPr/>
              </a:pPr>
              <a:t>6/15/2018</a:t>
            </a:fld>
            <a:endParaRPr lang="en-US">
              <a:solidFill>
                <a:prstClr val="white">
                  <a:tint val="75000"/>
                </a:prstClr>
              </a:solidFill>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white">
                  <a:tint val="75000"/>
                </a:prstClr>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D4104C3-F080-46B8-BF57-ED6E0AC9DE7C}"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05032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85800" y="1981200"/>
            <a:ext cx="7770813" cy="41132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8903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90626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5766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30650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3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315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3779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3388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solidFill>
                <a:srgbClr val="FFFFFF"/>
              </a:solidFill>
            </a:endParaRPr>
          </a:p>
        </p:txBody>
      </p:sp>
      <p:sp>
        <p:nvSpPr>
          <p:cNvPr id="1026" name="Text Box 2"/>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solidFill>
                <a:srgbClr val="FFFFFF"/>
              </a:solidFill>
            </a:endParaRPr>
          </a:p>
        </p:txBody>
      </p:sp>
      <p:pic>
        <p:nvPicPr>
          <p:cNvPr id="4" name="Picture 3"/>
          <p:cNvPicPr>
            <a:picLocks noChangeAspect="1"/>
          </p:cNvPicPr>
          <p:nvPr userDrawn="1"/>
        </p:nvPicPr>
        <p:blipFill>
          <a:blip r:embed="rId15" cstate="print"/>
          <a:srcRect b="15350"/>
          <a:stretch>
            <a:fillRect/>
          </a:stretch>
        </p:blipFill>
        <p:spPr>
          <a:xfrm>
            <a:off x="0" y="0"/>
            <a:ext cx="9144000" cy="6858000"/>
          </a:xfrm>
          <a:prstGeom prst="rect">
            <a:avLst/>
          </a:prstGeom>
        </p:spPr>
      </p:pic>
      <p:pic>
        <p:nvPicPr>
          <p:cNvPr id="6" name="Picture 5" descr="gig-white-blue.png"/>
          <p:cNvPicPr>
            <a:picLocks noChangeAspect="1"/>
          </p:cNvPicPr>
          <p:nvPr userDrawn="1"/>
        </p:nvPicPr>
        <p:blipFill>
          <a:blip r:embed="rId16" cstate="print"/>
          <a:stretch>
            <a:fillRect/>
          </a:stretch>
        </p:blipFill>
        <p:spPr>
          <a:xfrm>
            <a:off x="35496" y="6157700"/>
            <a:ext cx="1152128" cy="655588"/>
          </a:xfrm>
          <a:prstGeom prst="rect">
            <a:avLst/>
          </a:prstGeom>
        </p:spPr>
      </p:pic>
    </p:spTree>
    <p:extLst>
      <p:ext uri="{BB962C8B-B14F-4D97-AF65-F5344CB8AC3E}">
        <p14:creationId xmlns:p14="http://schemas.microsoft.com/office/powerpoint/2010/main" val="30707376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ctr" defTabSz="449263" rtl="0" fontAlgn="base">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4572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9144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13716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1828800" algn="l"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p:titleStyle>
    <p:bodyStyle>
      <a:lvl1pPr marL="341313" indent="-341313" algn="l" defTabSz="449263" rtl="0" fontAlgn="base">
        <a:spcBef>
          <a:spcPts val="800"/>
        </a:spcBef>
        <a:spcAft>
          <a:spcPct val="0"/>
        </a:spcAft>
        <a:buClr>
          <a:srgbClr val="000000"/>
        </a:buClr>
        <a:buSzPct val="100000"/>
        <a:buFont typeface="Times New Roman" panose="02020603050405020304" pitchFamily="18" charset="0"/>
        <a:buChar char="•"/>
        <a:defRPr sz="3200" kern="1200">
          <a:solidFill>
            <a:srgbClr val="000000"/>
          </a:solidFill>
          <a:latin typeface="+mn-lt"/>
          <a:ea typeface="+mn-ea"/>
          <a:cs typeface="+mn-cs"/>
        </a:defRPr>
      </a:lvl1pPr>
      <a:lvl2pPr marL="741363" indent="-284163" algn="l" defTabSz="449263" rtl="0" fontAlgn="base">
        <a:spcBef>
          <a:spcPts val="700"/>
        </a:spcBef>
        <a:spcAft>
          <a:spcPct val="0"/>
        </a:spcAft>
        <a:buClr>
          <a:srgbClr val="000000"/>
        </a:buClr>
        <a:buSzPct val="100000"/>
        <a:buFont typeface="Times New Roman" panose="02020603050405020304" pitchFamily="18" charset="0"/>
        <a:buChar char="–"/>
        <a:defRPr sz="2800" kern="1200">
          <a:solidFill>
            <a:srgbClr val="000000"/>
          </a:solidFill>
          <a:latin typeface="+mn-lt"/>
          <a:ea typeface="+mn-ea"/>
          <a:cs typeface="+mn-cs"/>
        </a:defRPr>
      </a:lvl2pPr>
      <a:lvl3pPr marL="1143000" indent="-228600" algn="l" defTabSz="449263" rtl="0" fontAlgn="base">
        <a:spcBef>
          <a:spcPts val="600"/>
        </a:spcBef>
        <a:spcAft>
          <a:spcPct val="0"/>
        </a:spcAft>
        <a:buClr>
          <a:srgbClr val="000000"/>
        </a:buClr>
        <a:buSzPct val="100000"/>
        <a:buFont typeface="Times New Roman" panose="02020603050405020304" pitchFamily="18" charset="0"/>
        <a:buChar char="•"/>
        <a:defRPr sz="2400" kern="1200">
          <a:solidFill>
            <a:srgbClr val="000000"/>
          </a:solidFill>
          <a:latin typeface="+mn-lt"/>
          <a:ea typeface="+mn-ea"/>
          <a:cs typeface="+mn-cs"/>
        </a:defRPr>
      </a:lvl3pPr>
      <a:lvl4pPr marL="1600200" indent="-228600" algn="l" defTabSz="449263" rtl="0" fontAlgn="base">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4pPr>
      <a:lvl5pPr marL="2057400" indent="-228600" algn="l" defTabSz="449263" rtl="0" fontAlgn="base">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1115616" y="548680"/>
            <a:ext cx="8856984" cy="2736304"/>
          </a:xfrm>
        </p:spPr>
        <p:txBody>
          <a:bodyPr/>
          <a:lstStyle/>
          <a:p>
            <a:pPr algn="l"/>
            <a:r>
              <a:rPr lang="cy-GB" sz="4000" dirty="0">
                <a:solidFill>
                  <a:schemeClr val="bg1"/>
                </a:solidFill>
              </a:rPr>
              <a:t>Mynnais wlad yn bell o olwg</a:t>
            </a:r>
            <a:br>
              <a:rPr lang="cy-GB" sz="4000" dirty="0">
                <a:solidFill>
                  <a:schemeClr val="bg1"/>
                </a:solidFill>
              </a:rPr>
            </a:br>
            <a:r>
              <a:rPr lang="cy-GB" sz="4000" dirty="0">
                <a:solidFill>
                  <a:schemeClr val="bg1"/>
                </a:solidFill>
              </a:rPr>
              <a:t>Tiroedd ffrwythlon tŷ fy Nhad;</a:t>
            </a:r>
            <a:br>
              <a:rPr lang="cy-GB" sz="4000" dirty="0">
                <a:solidFill>
                  <a:schemeClr val="bg1"/>
                </a:solidFill>
              </a:rPr>
            </a:br>
            <a:r>
              <a:rPr lang="cy-GB" sz="4000" dirty="0">
                <a:solidFill>
                  <a:schemeClr val="bg1"/>
                </a:solidFill>
              </a:rPr>
              <a:t>Yno 'roedd fy ffrindiau'n ffyddlon,</a:t>
            </a:r>
            <a:br>
              <a:rPr lang="cy-GB" sz="4000" dirty="0">
                <a:solidFill>
                  <a:schemeClr val="bg1"/>
                </a:solidFill>
              </a:rPr>
            </a:br>
            <a:r>
              <a:rPr lang="cy-GB" sz="4000" dirty="0">
                <a:solidFill>
                  <a:schemeClr val="bg1"/>
                </a:solidFill>
              </a:rPr>
              <a:t>nes i'm brofi'n llwyr eu brad.</a:t>
            </a:r>
            <a:br>
              <a:rPr lang="cy-GB" sz="4000" dirty="0">
                <a:solidFill>
                  <a:schemeClr val="bg1"/>
                </a:solidFill>
              </a:rPr>
            </a:br>
            <a:r>
              <a:rPr lang="cy-GB" sz="4000" dirty="0">
                <a:solidFill>
                  <a:schemeClr val="bg1"/>
                </a:solidFill>
              </a:rPr>
              <a:t>Pechod aflan, do fe'm gyrrodd</a:t>
            </a:r>
            <a:br>
              <a:rPr lang="cy-GB" sz="4000" dirty="0">
                <a:solidFill>
                  <a:schemeClr val="bg1"/>
                </a:solidFill>
              </a:rPr>
            </a:br>
            <a:r>
              <a:rPr lang="cy-GB" sz="4000" dirty="0">
                <a:solidFill>
                  <a:schemeClr val="bg1"/>
                </a:solidFill>
              </a:rPr>
              <a:t>'Nes a nes at gibau'r moch,</a:t>
            </a:r>
            <a:br>
              <a:rPr lang="cy-GB" sz="4000" dirty="0">
                <a:solidFill>
                  <a:schemeClr val="bg1"/>
                </a:solidFill>
              </a:rPr>
            </a:br>
            <a:r>
              <a:rPr lang="cy-GB" sz="4000" dirty="0">
                <a:solidFill>
                  <a:schemeClr val="bg1"/>
                </a:solidFill>
              </a:rPr>
              <a:t>Ond dy Ysbryd a'm gwaredodd</a:t>
            </a:r>
            <a:br>
              <a:rPr lang="cy-GB" sz="4000" dirty="0">
                <a:solidFill>
                  <a:schemeClr val="bg1"/>
                </a:solidFill>
              </a:rPr>
            </a:br>
            <a:r>
              <a:rPr lang="cy-GB" sz="4000" dirty="0">
                <a:solidFill>
                  <a:schemeClr val="bg1"/>
                </a:solidFill>
              </a:rPr>
              <a:t>O dynfa gref y byd a’i </a:t>
            </a:r>
            <a:r>
              <a:rPr lang="cy-GB" sz="4000" dirty="0" err="1">
                <a:solidFill>
                  <a:schemeClr val="bg1"/>
                </a:solidFill>
              </a:rPr>
              <a:t>groch</a:t>
            </a:r>
            <a:r>
              <a:rPr lang="cy-GB" sz="4000" dirty="0">
                <a:solidFill>
                  <a:schemeClr val="bg1"/>
                </a:solidFill>
              </a:rPr>
              <a:t>.</a:t>
            </a:r>
            <a:br>
              <a:rPr lang="cy-GB" sz="4000" dirty="0">
                <a:solidFill>
                  <a:schemeClr val="bg1"/>
                </a:solidFill>
              </a:rPr>
            </a:br>
            <a:br>
              <a:rPr lang="en-GB" sz="4000" dirty="0">
                <a:solidFill>
                  <a:schemeClr val="bg1"/>
                </a:solidFill>
              </a:rPr>
            </a:br>
            <a:endParaRPr lang="en-GB" sz="4000" dirty="0">
              <a:solidFill>
                <a:schemeClr val="bg1"/>
              </a:solidFill>
            </a:endParaRPr>
          </a:p>
        </p:txBody>
      </p:sp>
      <p:sp>
        <p:nvSpPr>
          <p:cNvPr id="6" name="TextBox 5"/>
          <p:cNvSpPr txBox="1">
            <a:spLocks noChangeArrowheads="1"/>
          </p:cNvSpPr>
          <p:nvPr/>
        </p:nvSpPr>
        <p:spPr bwMode="auto">
          <a:xfrm>
            <a:off x="7966645" y="5951602"/>
            <a:ext cx="1285875" cy="861774"/>
          </a:xfrm>
          <a:prstGeom prst="rect">
            <a:avLst/>
          </a:prstGeom>
          <a:noFill/>
          <a:ln w="9525">
            <a:noFill/>
            <a:miter lim="800000"/>
            <a:headEnd/>
            <a:tailEnd/>
          </a:ln>
        </p:spPr>
        <p:txBody>
          <a:bodyPr>
            <a:spAutoFit/>
          </a:bodyPr>
          <a:lstStyle/>
          <a:p>
            <a:r>
              <a:rPr lang="en-GB" altLang="cy-GB" sz="5000" dirty="0">
                <a:latin typeface="Webdings" pitchFamily="18" charset="2"/>
              </a:rPr>
              <a:t>4</a:t>
            </a:r>
            <a:endParaRPr lang="cy-GB" altLang="cy-GB" sz="5000" dirty="0">
              <a:latin typeface="Webdings" pitchFamily="18" charset="2"/>
            </a:endParaRPr>
          </a:p>
        </p:txBody>
      </p:sp>
    </p:spTree>
    <p:extLst>
      <p:ext uri="{BB962C8B-B14F-4D97-AF65-F5344CB8AC3E}">
        <p14:creationId xmlns:p14="http://schemas.microsoft.com/office/powerpoint/2010/main" val="76634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899592" y="404664"/>
            <a:ext cx="8856984" cy="2736304"/>
          </a:xfrm>
        </p:spPr>
        <p:txBody>
          <a:bodyPr/>
          <a:lstStyle/>
          <a:p>
            <a:pPr algn="l"/>
            <a:r>
              <a:rPr lang="en-GB" sz="4000" dirty="0" err="1">
                <a:solidFill>
                  <a:schemeClr val="bg1"/>
                </a:solidFill>
              </a:rPr>
              <a:t>Adref</a:t>
            </a:r>
            <a:r>
              <a:rPr lang="en-GB" sz="4000" dirty="0">
                <a:solidFill>
                  <a:schemeClr val="bg1"/>
                </a:solidFill>
              </a:rPr>
              <a:t>, </a:t>
            </a:r>
            <a:r>
              <a:rPr lang="en-GB" sz="4000" dirty="0" err="1">
                <a:solidFill>
                  <a:schemeClr val="bg1"/>
                </a:solidFill>
              </a:rPr>
              <a:t>adref</a:t>
            </a:r>
            <a:r>
              <a:rPr lang="en-GB" sz="4000" dirty="0">
                <a:solidFill>
                  <a:schemeClr val="bg1"/>
                </a:solidFill>
              </a:rPr>
              <a:t>, </a:t>
            </a:r>
            <a:r>
              <a:rPr lang="en-GB" sz="4000" dirty="0" err="1">
                <a:solidFill>
                  <a:schemeClr val="bg1"/>
                </a:solidFill>
              </a:rPr>
              <a:t>rhedais</a:t>
            </a:r>
            <a:r>
              <a:rPr lang="en-GB" sz="4000" dirty="0">
                <a:solidFill>
                  <a:schemeClr val="bg1"/>
                </a:solidFill>
              </a:rPr>
              <a:t> </a:t>
            </a:r>
            <a:r>
              <a:rPr lang="en-GB" sz="4000" dirty="0" err="1">
                <a:solidFill>
                  <a:schemeClr val="bg1"/>
                </a:solidFill>
              </a:rPr>
              <a:t>innau</a:t>
            </a:r>
            <a:r>
              <a:rPr lang="en-GB" sz="4000" dirty="0">
                <a:solidFill>
                  <a:schemeClr val="bg1"/>
                </a:solidFill>
              </a:rPr>
              <a:t>,</a:t>
            </a:r>
            <a:br>
              <a:rPr lang="en-GB" sz="4000" dirty="0">
                <a:solidFill>
                  <a:schemeClr val="bg1"/>
                </a:solidFill>
              </a:rPr>
            </a:br>
            <a:r>
              <a:rPr lang="en-GB" sz="4000" dirty="0">
                <a:solidFill>
                  <a:schemeClr val="bg1"/>
                </a:solidFill>
              </a:rPr>
              <a:t>Gyda </a:t>
            </a:r>
            <a:r>
              <a:rPr lang="en-GB" sz="4000" dirty="0" err="1">
                <a:solidFill>
                  <a:schemeClr val="bg1"/>
                </a:solidFill>
              </a:rPr>
              <a:t>dagrau</a:t>
            </a:r>
            <a:r>
              <a:rPr lang="en-GB" sz="4000" dirty="0">
                <a:solidFill>
                  <a:schemeClr val="bg1"/>
                </a:solidFill>
              </a:rPr>
              <a:t> lawr </a:t>
            </a:r>
            <a:r>
              <a:rPr lang="en-GB" sz="4000" dirty="0" err="1">
                <a:solidFill>
                  <a:schemeClr val="bg1"/>
                </a:solidFill>
              </a:rPr>
              <a:t>fy</a:t>
            </a:r>
            <a:r>
              <a:rPr lang="en-GB" sz="4000" dirty="0">
                <a:solidFill>
                  <a:schemeClr val="bg1"/>
                </a:solidFill>
              </a:rPr>
              <a:t> </a:t>
            </a:r>
            <a:r>
              <a:rPr lang="en-GB" sz="4000" dirty="0" err="1">
                <a:solidFill>
                  <a:schemeClr val="bg1"/>
                </a:solidFill>
              </a:rPr>
              <a:t>ngrudd</a:t>
            </a:r>
            <a:r>
              <a:rPr lang="en-GB" sz="4000" dirty="0">
                <a:solidFill>
                  <a:schemeClr val="bg1"/>
                </a:solidFill>
              </a:rPr>
              <a:t>;</a:t>
            </a:r>
            <a:br>
              <a:rPr lang="en-GB" sz="4000" dirty="0">
                <a:solidFill>
                  <a:schemeClr val="bg1"/>
                </a:solidFill>
              </a:rPr>
            </a:br>
            <a:r>
              <a:rPr lang="en-GB" sz="4000" dirty="0">
                <a:solidFill>
                  <a:schemeClr val="bg1"/>
                </a:solidFill>
              </a:rPr>
              <a:t>Pa </a:t>
            </a:r>
            <a:r>
              <a:rPr lang="en-GB" sz="4000" dirty="0" err="1">
                <a:solidFill>
                  <a:schemeClr val="bg1"/>
                </a:solidFill>
              </a:rPr>
              <a:t>fath</a:t>
            </a:r>
            <a:r>
              <a:rPr lang="en-GB" sz="4000" dirty="0">
                <a:solidFill>
                  <a:schemeClr val="bg1"/>
                </a:solidFill>
              </a:rPr>
              <a:t> </a:t>
            </a:r>
            <a:r>
              <a:rPr lang="en-GB" sz="4000" dirty="0" err="1">
                <a:solidFill>
                  <a:schemeClr val="bg1"/>
                </a:solidFill>
              </a:rPr>
              <a:t>bennyd</a:t>
            </a:r>
            <a:r>
              <a:rPr lang="en-GB" sz="4000" dirty="0">
                <a:solidFill>
                  <a:schemeClr val="bg1"/>
                </a:solidFill>
              </a:rPr>
              <a:t>, pa </a:t>
            </a:r>
            <a:r>
              <a:rPr lang="en-GB" sz="4000" dirty="0" err="1">
                <a:solidFill>
                  <a:schemeClr val="bg1"/>
                </a:solidFill>
              </a:rPr>
              <a:t>fath</a:t>
            </a:r>
            <a:r>
              <a:rPr lang="en-GB" sz="4000" dirty="0">
                <a:solidFill>
                  <a:schemeClr val="bg1"/>
                </a:solidFill>
              </a:rPr>
              <a:t> </a:t>
            </a:r>
            <a:r>
              <a:rPr lang="en-GB" sz="4000" dirty="0" err="1">
                <a:solidFill>
                  <a:schemeClr val="bg1"/>
                </a:solidFill>
              </a:rPr>
              <a:t>gerydd</a:t>
            </a:r>
            <a:r>
              <a:rPr lang="en-GB" sz="4000" dirty="0">
                <a:solidFill>
                  <a:schemeClr val="bg1"/>
                </a:solidFill>
              </a:rPr>
              <a:t>,</a:t>
            </a:r>
            <a:br>
              <a:rPr lang="en-GB" sz="4000" dirty="0">
                <a:solidFill>
                  <a:schemeClr val="bg1"/>
                </a:solidFill>
              </a:rPr>
            </a:br>
            <a:r>
              <a:rPr lang="en-GB" sz="4000" dirty="0" err="1">
                <a:solidFill>
                  <a:schemeClr val="bg1"/>
                </a:solidFill>
              </a:rPr>
              <a:t>Mofyn</a:t>
            </a:r>
            <a:r>
              <a:rPr lang="en-GB" sz="4000" dirty="0">
                <a:solidFill>
                  <a:schemeClr val="bg1"/>
                </a:solidFill>
              </a:rPr>
              <a:t> bara, - </a:t>
            </a:r>
            <a:r>
              <a:rPr lang="en-GB" sz="4000" dirty="0" err="1">
                <a:solidFill>
                  <a:schemeClr val="bg1"/>
                </a:solidFill>
              </a:rPr>
              <a:t>minnau'n</a:t>
            </a:r>
            <a:r>
              <a:rPr lang="en-GB" sz="4000" dirty="0">
                <a:solidFill>
                  <a:schemeClr val="bg1"/>
                </a:solidFill>
              </a:rPr>
              <a:t> </a:t>
            </a:r>
            <a:r>
              <a:rPr lang="en-GB" sz="4000" dirty="0" err="1">
                <a:solidFill>
                  <a:schemeClr val="bg1"/>
                </a:solidFill>
              </a:rPr>
              <a:t>brudd</a:t>
            </a:r>
            <a:r>
              <a:rPr lang="en-GB" sz="4000" dirty="0">
                <a:solidFill>
                  <a:schemeClr val="bg1"/>
                </a:solidFill>
              </a:rPr>
              <a:t>?</a:t>
            </a:r>
            <a:br>
              <a:rPr lang="en-GB" sz="4000" dirty="0">
                <a:solidFill>
                  <a:schemeClr val="bg1"/>
                </a:solidFill>
              </a:rPr>
            </a:br>
            <a:r>
              <a:rPr lang="en-GB" sz="4000" dirty="0" err="1">
                <a:solidFill>
                  <a:schemeClr val="bg1"/>
                </a:solidFill>
              </a:rPr>
              <a:t>O'ch</a:t>
            </a:r>
            <a:r>
              <a:rPr lang="en-GB" sz="4000" dirty="0">
                <a:solidFill>
                  <a:schemeClr val="bg1"/>
                </a:solidFill>
              </a:rPr>
              <a:t>, mi </a:t>
            </a:r>
            <a:r>
              <a:rPr lang="en-GB" sz="4000" dirty="0" err="1">
                <a:solidFill>
                  <a:schemeClr val="bg1"/>
                </a:solidFill>
              </a:rPr>
              <a:t>gefais</a:t>
            </a:r>
            <a:r>
              <a:rPr lang="en-GB" sz="4000" dirty="0">
                <a:solidFill>
                  <a:schemeClr val="bg1"/>
                </a:solidFill>
              </a:rPr>
              <a:t> y </a:t>
            </a:r>
            <a:r>
              <a:rPr lang="en-GB" sz="4000" dirty="0" err="1">
                <a:solidFill>
                  <a:schemeClr val="bg1"/>
                </a:solidFill>
              </a:rPr>
              <a:t>fath</a:t>
            </a:r>
            <a:r>
              <a:rPr lang="en-GB" sz="4000" dirty="0">
                <a:solidFill>
                  <a:schemeClr val="bg1"/>
                </a:solidFill>
              </a:rPr>
              <a:t> </a:t>
            </a:r>
            <a:r>
              <a:rPr lang="en-GB" sz="4000" dirty="0" err="1">
                <a:solidFill>
                  <a:schemeClr val="bg1"/>
                </a:solidFill>
              </a:rPr>
              <a:t>groeso</a:t>
            </a:r>
            <a:r>
              <a:rPr lang="en-GB" sz="4000" dirty="0">
                <a:solidFill>
                  <a:schemeClr val="bg1"/>
                </a:solidFill>
              </a:rPr>
              <a:t>,</a:t>
            </a:r>
            <a:br>
              <a:rPr lang="en-GB" sz="4000" dirty="0">
                <a:solidFill>
                  <a:schemeClr val="bg1"/>
                </a:solidFill>
              </a:rPr>
            </a:br>
            <a:r>
              <a:rPr lang="en-GB" sz="4000" dirty="0" err="1">
                <a:solidFill>
                  <a:schemeClr val="bg1"/>
                </a:solidFill>
              </a:rPr>
              <a:t>Dod</a:t>
            </a:r>
            <a:r>
              <a:rPr lang="en-GB" sz="4000" dirty="0">
                <a:solidFill>
                  <a:schemeClr val="bg1"/>
                </a:solidFill>
              </a:rPr>
              <a:t> </a:t>
            </a:r>
            <a:r>
              <a:rPr lang="en-GB" sz="4000" dirty="0" err="1">
                <a:solidFill>
                  <a:schemeClr val="bg1"/>
                </a:solidFill>
              </a:rPr>
              <a:t>i'm</a:t>
            </a:r>
            <a:r>
              <a:rPr lang="en-GB" sz="4000" dirty="0">
                <a:solidFill>
                  <a:schemeClr val="bg1"/>
                </a:solidFill>
              </a:rPr>
              <a:t> </a:t>
            </a:r>
            <a:r>
              <a:rPr lang="en-GB" sz="4000" dirty="0" err="1">
                <a:solidFill>
                  <a:schemeClr val="bg1"/>
                </a:solidFill>
              </a:rPr>
              <a:t>cwfwr</a:t>
            </a:r>
            <a:r>
              <a:rPr lang="en-GB" sz="4000" dirty="0">
                <a:solidFill>
                  <a:schemeClr val="bg1"/>
                </a:solidFill>
              </a:rPr>
              <a:t> </a:t>
            </a:r>
            <a:r>
              <a:rPr lang="en-GB" sz="4000" dirty="0" err="1">
                <a:solidFill>
                  <a:schemeClr val="bg1"/>
                </a:solidFill>
              </a:rPr>
              <a:t>oedd</a:t>
            </a:r>
            <a:r>
              <a:rPr lang="en-GB" sz="4000" dirty="0">
                <a:solidFill>
                  <a:schemeClr val="bg1"/>
                </a:solidFill>
              </a:rPr>
              <a:t> </a:t>
            </a:r>
            <a:r>
              <a:rPr lang="en-GB" sz="4000" dirty="0" err="1">
                <a:solidFill>
                  <a:schemeClr val="bg1"/>
                </a:solidFill>
              </a:rPr>
              <a:t>fy</a:t>
            </a:r>
            <a:r>
              <a:rPr lang="en-GB" sz="4000" dirty="0">
                <a:solidFill>
                  <a:schemeClr val="bg1"/>
                </a:solidFill>
              </a:rPr>
              <a:t> </a:t>
            </a:r>
            <a:r>
              <a:rPr lang="en-GB" sz="4000" dirty="0" err="1">
                <a:solidFill>
                  <a:schemeClr val="bg1"/>
                </a:solidFill>
              </a:rPr>
              <a:t>Nhad</a:t>
            </a:r>
            <a:r>
              <a:rPr lang="en-GB" sz="4000" dirty="0">
                <a:solidFill>
                  <a:schemeClr val="bg1"/>
                </a:solidFill>
              </a:rPr>
              <a:t>,</a:t>
            </a:r>
            <a:br>
              <a:rPr lang="en-GB" sz="4000" dirty="0">
                <a:solidFill>
                  <a:schemeClr val="bg1"/>
                </a:solidFill>
              </a:rPr>
            </a:br>
            <a:r>
              <a:rPr lang="en-GB" sz="4000" dirty="0" err="1">
                <a:solidFill>
                  <a:schemeClr val="bg1"/>
                </a:solidFill>
              </a:rPr>
              <a:t>Fe'm</a:t>
            </a:r>
            <a:r>
              <a:rPr lang="en-GB" sz="4000" dirty="0">
                <a:solidFill>
                  <a:schemeClr val="bg1"/>
                </a:solidFill>
              </a:rPr>
              <a:t> </a:t>
            </a:r>
            <a:r>
              <a:rPr lang="en-GB" sz="4000" dirty="0" err="1">
                <a:solidFill>
                  <a:schemeClr val="bg1"/>
                </a:solidFill>
              </a:rPr>
              <a:t>cofleidiodd</a:t>
            </a:r>
            <a:r>
              <a:rPr lang="en-GB" sz="4000" dirty="0">
                <a:solidFill>
                  <a:schemeClr val="bg1"/>
                </a:solidFill>
              </a:rPr>
              <a:t> </a:t>
            </a:r>
            <a:r>
              <a:rPr lang="en-GB" sz="4000" dirty="0" err="1">
                <a:solidFill>
                  <a:schemeClr val="bg1"/>
                </a:solidFill>
              </a:rPr>
              <a:t>a'm</a:t>
            </a:r>
            <a:r>
              <a:rPr lang="en-GB" sz="4000" dirty="0">
                <a:solidFill>
                  <a:schemeClr val="bg1"/>
                </a:solidFill>
              </a:rPr>
              <a:t> </a:t>
            </a:r>
            <a:r>
              <a:rPr lang="en-GB" sz="4000" dirty="0" err="1">
                <a:solidFill>
                  <a:schemeClr val="bg1"/>
                </a:solidFill>
              </a:rPr>
              <a:t>cusanodd</a:t>
            </a:r>
            <a:br>
              <a:rPr lang="en-GB" sz="4000" dirty="0">
                <a:solidFill>
                  <a:schemeClr val="bg1"/>
                </a:solidFill>
              </a:rPr>
            </a:br>
            <a:r>
              <a:rPr lang="en-GB" sz="4000" dirty="0" err="1">
                <a:solidFill>
                  <a:schemeClr val="bg1"/>
                </a:solidFill>
              </a:rPr>
              <a:t>Gyda'i</a:t>
            </a:r>
            <a:r>
              <a:rPr lang="en-GB" sz="4000" dirty="0">
                <a:solidFill>
                  <a:schemeClr val="bg1"/>
                </a:solidFill>
              </a:rPr>
              <a:t> </a:t>
            </a:r>
            <a:r>
              <a:rPr lang="en-GB" sz="4000" dirty="0" err="1">
                <a:solidFill>
                  <a:schemeClr val="bg1"/>
                </a:solidFill>
              </a:rPr>
              <a:t>gariad</a:t>
            </a:r>
            <a:r>
              <a:rPr lang="en-GB" sz="4000" dirty="0">
                <a:solidFill>
                  <a:schemeClr val="bg1"/>
                </a:solidFill>
              </a:rPr>
              <a:t>, </a:t>
            </a:r>
            <a:r>
              <a:rPr lang="en-GB" sz="4000" dirty="0" err="1">
                <a:solidFill>
                  <a:schemeClr val="bg1"/>
                </a:solidFill>
              </a:rPr>
              <a:t>llawn</a:t>
            </a:r>
            <a:r>
              <a:rPr lang="en-GB" sz="4000" dirty="0">
                <a:solidFill>
                  <a:schemeClr val="bg1"/>
                </a:solidFill>
              </a:rPr>
              <a:t> </a:t>
            </a:r>
            <a:r>
              <a:rPr lang="en-GB" sz="4000" dirty="0" err="1">
                <a:solidFill>
                  <a:schemeClr val="bg1"/>
                </a:solidFill>
              </a:rPr>
              <a:t>boddhad</a:t>
            </a:r>
            <a:r>
              <a:rPr lang="en-GB" sz="4000" dirty="0">
                <a:solidFill>
                  <a:schemeClr val="bg1"/>
                </a:solidFill>
              </a:rPr>
              <a:t>.</a:t>
            </a:r>
            <a:br>
              <a:rPr lang="en-GB" sz="4000" dirty="0">
                <a:solidFill>
                  <a:schemeClr val="bg1"/>
                </a:solidFill>
              </a:rPr>
            </a:br>
            <a:endParaRPr lang="en-GB" sz="4000" dirty="0">
              <a:solidFill>
                <a:schemeClr val="bg1"/>
              </a:solidFill>
            </a:endParaRPr>
          </a:p>
        </p:txBody>
      </p:sp>
      <p:sp>
        <p:nvSpPr>
          <p:cNvPr id="5" name="TextBox 4">
            <a:extLst>
              <a:ext uri="{FF2B5EF4-FFF2-40B4-BE49-F238E27FC236}">
                <a16:creationId xmlns:a16="http://schemas.microsoft.com/office/drawing/2014/main" id="{C0A15B71-76CC-41AC-B46F-7C283D6D6918}"/>
              </a:ext>
            </a:extLst>
          </p:cNvPr>
          <p:cNvSpPr txBox="1">
            <a:spLocks noChangeArrowheads="1"/>
          </p:cNvSpPr>
          <p:nvPr/>
        </p:nvSpPr>
        <p:spPr bwMode="auto">
          <a:xfrm>
            <a:off x="7966645" y="5951602"/>
            <a:ext cx="1285875" cy="861774"/>
          </a:xfrm>
          <a:prstGeom prst="rect">
            <a:avLst/>
          </a:prstGeom>
          <a:noFill/>
          <a:ln w="9525">
            <a:noFill/>
            <a:miter lim="800000"/>
            <a:headEnd/>
            <a:tailEnd/>
          </a:ln>
        </p:spPr>
        <p:txBody>
          <a:bodyPr>
            <a:spAutoFit/>
          </a:bodyPr>
          <a:lstStyle/>
          <a:p>
            <a:r>
              <a:rPr lang="en-GB" altLang="cy-GB" sz="5000" dirty="0">
                <a:latin typeface="Webdings" pitchFamily="18" charset="2"/>
              </a:rPr>
              <a:t>4</a:t>
            </a:r>
            <a:endParaRPr lang="cy-GB" altLang="cy-GB" sz="5000" dirty="0">
              <a:latin typeface="Webdings" pitchFamily="18" charset="2"/>
            </a:endParaRPr>
          </a:p>
        </p:txBody>
      </p:sp>
    </p:spTree>
    <p:extLst>
      <p:ext uri="{BB962C8B-B14F-4D97-AF65-F5344CB8AC3E}">
        <p14:creationId xmlns:p14="http://schemas.microsoft.com/office/powerpoint/2010/main" val="3953305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899592" y="404664"/>
            <a:ext cx="8856984" cy="2736304"/>
          </a:xfrm>
        </p:spPr>
        <p:txBody>
          <a:bodyPr/>
          <a:lstStyle/>
          <a:p>
            <a:pPr algn="l"/>
            <a:r>
              <a:rPr lang="en-GB" sz="4000" dirty="0">
                <a:solidFill>
                  <a:schemeClr val="bg1"/>
                </a:solidFill>
              </a:rPr>
              <a:t>Ger </a:t>
            </a:r>
            <a:r>
              <a:rPr lang="en-GB" sz="4000" dirty="0" err="1">
                <a:solidFill>
                  <a:schemeClr val="bg1"/>
                </a:solidFill>
              </a:rPr>
              <a:t>dy</a:t>
            </a:r>
            <a:r>
              <a:rPr lang="en-GB" sz="4000" dirty="0">
                <a:solidFill>
                  <a:schemeClr val="bg1"/>
                </a:solidFill>
              </a:rPr>
              <a:t> </a:t>
            </a:r>
            <a:r>
              <a:rPr lang="en-GB" sz="4000" dirty="0" err="1">
                <a:solidFill>
                  <a:schemeClr val="bg1"/>
                </a:solidFill>
              </a:rPr>
              <a:t>fron</a:t>
            </a:r>
            <a:r>
              <a:rPr lang="en-GB" sz="4000" dirty="0">
                <a:solidFill>
                  <a:schemeClr val="bg1"/>
                </a:solidFill>
              </a:rPr>
              <a:t> </a:t>
            </a:r>
            <a:r>
              <a:rPr lang="en-GB" sz="4000" dirty="0" err="1">
                <a:solidFill>
                  <a:schemeClr val="bg1"/>
                </a:solidFill>
              </a:rPr>
              <a:t>yr</a:t>
            </a:r>
            <a:r>
              <a:rPr lang="en-GB" sz="4000" dirty="0">
                <a:solidFill>
                  <a:schemeClr val="bg1"/>
                </a:solidFill>
              </a:rPr>
              <a:t> </a:t>
            </a:r>
            <a:r>
              <a:rPr lang="en-GB" sz="4000" dirty="0" err="1">
                <a:solidFill>
                  <a:schemeClr val="bg1"/>
                </a:solidFill>
              </a:rPr>
              <a:t>wyf</a:t>
            </a:r>
            <a:r>
              <a:rPr lang="en-GB" sz="4000" dirty="0">
                <a:solidFill>
                  <a:schemeClr val="bg1"/>
                </a:solidFill>
              </a:rPr>
              <a:t> </a:t>
            </a:r>
            <a:r>
              <a:rPr lang="en-GB" sz="4000" dirty="0" err="1">
                <a:solidFill>
                  <a:schemeClr val="bg1"/>
                </a:solidFill>
              </a:rPr>
              <a:t>edifar</a:t>
            </a:r>
            <a:br>
              <a:rPr lang="en-GB" sz="4000" dirty="0">
                <a:solidFill>
                  <a:schemeClr val="bg1"/>
                </a:solidFill>
              </a:rPr>
            </a:br>
            <a:r>
              <a:rPr lang="en-GB" sz="4000" dirty="0" err="1">
                <a:solidFill>
                  <a:schemeClr val="bg1"/>
                </a:solidFill>
              </a:rPr>
              <a:t>Nid</a:t>
            </a:r>
            <a:r>
              <a:rPr lang="en-GB" sz="4000" dirty="0">
                <a:solidFill>
                  <a:schemeClr val="bg1"/>
                </a:solidFill>
              </a:rPr>
              <a:t> </a:t>
            </a:r>
            <a:r>
              <a:rPr lang="en-GB" sz="4000" dirty="0" err="1">
                <a:solidFill>
                  <a:schemeClr val="bg1"/>
                </a:solidFill>
              </a:rPr>
              <a:t>wy'n</a:t>
            </a:r>
            <a:r>
              <a:rPr lang="en-GB" sz="4000" dirty="0">
                <a:solidFill>
                  <a:schemeClr val="bg1"/>
                </a:solidFill>
              </a:rPr>
              <a:t> </a:t>
            </a:r>
            <a:r>
              <a:rPr lang="en-GB" sz="4000" dirty="0" err="1">
                <a:solidFill>
                  <a:schemeClr val="bg1"/>
                </a:solidFill>
              </a:rPr>
              <a:t>haeddu</a:t>
            </a:r>
            <a:r>
              <a:rPr lang="en-GB" sz="4000" dirty="0">
                <a:solidFill>
                  <a:schemeClr val="bg1"/>
                </a:solidFill>
              </a:rPr>
              <a:t> dim </a:t>
            </a:r>
            <a:r>
              <a:rPr lang="en-GB" sz="4000" dirty="0" err="1">
                <a:solidFill>
                  <a:schemeClr val="bg1"/>
                </a:solidFill>
              </a:rPr>
              <a:t>fy</a:t>
            </a:r>
            <a:r>
              <a:rPr lang="en-GB" sz="4000" dirty="0">
                <a:solidFill>
                  <a:schemeClr val="bg1"/>
                </a:solidFill>
              </a:rPr>
              <a:t> </a:t>
            </a:r>
            <a:r>
              <a:rPr lang="en-GB" sz="4000" dirty="0" err="1">
                <a:solidFill>
                  <a:schemeClr val="bg1"/>
                </a:solidFill>
              </a:rPr>
              <a:t>Nhad</a:t>
            </a:r>
            <a:r>
              <a:rPr lang="en-GB" sz="4000" dirty="0">
                <a:solidFill>
                  <a:schemeClr val="bg1"/>
                </a:solidFill>
              </a:rPr>
              <a:t>,</a:t>
            </a:r>
            <a:br>
              <a:rPr lang="en-GB" sz="4000" dirty="0">
                <a:solidFill>
                  <a:schemeClr val="bg1"/>
                </a:solidFill>
              </a:rPr>
            </a:br>
            <a:r>
              <a:rPr lang="en-GB" sz="4000" dirty="0">
                <a:solidFill>
                  <a:schemeClr val="bg1"/>
                </a:solidFill>
              </a:rPr>
              <a:t>Cymer fi fel un </a:t>
            </a:r>
            <a:r>
              <a:rPr lang="en-GB" sz="4000" dirty="0" err="1">
                <a:solidFill>
                  <a:schemeClr val="bg1"/>
                </a:solidFill>
              </a:rPr>
              <a:t>gwas</a:t>
            </a:r>
            <a:r>
              <a:rPr lang="en-GB" sz="4000" dirty="0">
                <a:solidFill>
                  <a:schemeClr val="bg1"/>
                </a:solidFill>
              </a:rPr>
              <a:t> </a:t>
            </a:r>
            <a:r>
              <a:rPr lang="en-GB" sz="4000" dirty="0" err="1">
                <a:solidFill>
                  <a:schemeClr val="bg1"/>
                </a:solidFill>
              </a:rPr>
              <a:t>cyflog</a:t>
            </a:r>
            <a:br>
              <a:rPr lang="en-GB" sz="4000" dirty="0">
                <a:solidFill>
                  <a:schemeClr val="bg1"/>
                </a:solidFill>
              </a:rPr>
            </a:br>
            <a:r>
              <a:rPr lang="en-GB" sz="4000" dirty="0">
                <a:solidFill>
                  <a:schemeClr val="bg1"/>
                </a:solidFill>
              </a:rPr>
              <a:t>Fel </a:t>
            </a:r>
            <a:r>
              <a:rPr lang="en-GB" sz="4000" dirty="0" err="1">
                <a:solidFill>
                  <a:schemeClr val="bg1"/>
                </a:solidFill>
              </a:rPr>
              <a:t>fy</a:t>
            </a:r>
            <a:r>
              <a:rPr lang="en-GB" sz="4000" dirty="0">
                <a:solidFill>
                  <a:schemeClr val="bg1"/>
                </a:solidFill>
              </a:rPr>
              <a:t> mod </a:t>
            </a:r>
            <a:r>
              <a:rPr lang="en-GB" sz="4000" dirty="0" err="1">
                <a:solidFill>
                  <a:schemeClr val="bg1"/>
                </a:solidFill>
              </a:rPr>
              <a:t>ar</a:t>
            </a:r>
            <a:r>
              <a:rPr lang="en-GB" sz="4000" dirty="0">
                <a:solidFill>
                  <a:schemeClr val="bg1"/>
                </a:solidFill>
              </a:rPr>
              <a:t> dir Dy </a:t>
            </a:r>
            <a:r>
              <a:rPr lang="en-GB" sz="4000" dirty="0" err="1">
                <a:solidFill>
                  <a:schemeClr val="bg1"/>
                </a:solidFill>
              </a:rPr>
              <a:t>stâd</a:t>
            </a:r>
            <a:r>
              <a:rPr lang="en-GB" sz="4000" dirty="0">
                <a:solidFill>
                  <a:schemeClr val="bg1"/>
                </a:solidFill>
              </a:rPr>
              <a:t>.</a:t>
            </a:r>
            <a:br>
              <a:rPr lang="en-GB" sz="4000" dirty="0">
                <a:solidFill>
                  <a:schemeClr val="bg1"/>
                </a:solidFill>
              </a:rPr>
            </a:br>
            <a:r>
              <a:rPr lang="en-GB" sz="4000" dirty="0" err="1">
                <a:solidFill>
                  <a:schemeClr val="bg1"/>
                </a:solidFill>
              </a:rPr>
              <a:t>Canodd</a:t>
            </a:r>
            <a:r>
              <a:rPr lang="en-GB" sz="4000" dirty="0">
                <a:solidFill>
                  <a:schemeClr val="bg1"/>
                </a:solidFill>
              </a:rPr>
              <a:t> </a:t>
            </a:r>
            <a:r>
              <a:rPr lang="en-GB" sz="4000" dirty="0" err="1">
                <a:solidFill>
                  <a:schemeClr val="bg1"/>
                </a:solidFill>
              </a:rPr>
              <a:t>nefoedd</a:t>
            </a:r>
            <a:r>
              <a:rPr lang="en-GB" sz="4000" dirty="0">
                <a:solidFill>
                  <a:schemeClr val="bg1"/>
                </a:solidFill>
              </a:rPr>
              <a:t>, </a:t>
            </a:r>
            <a:r>
              <a:rPr lang="en-GB" sz="4000" dirty="0" err="1">
                <a:solidFill>
                  <a:schemeClr val="bg1"/>
                </a:solidFill>
              </a:rPr>
              <a:t>Canodd</a:t>
            </a:r>
            <a:r>
              <a:rPr lang="en-GB" sz="4000" dirty="0">
                <a:solidFill>
                  <a:schemeClr val="bg1"/>
                </a:solidFill>
              </a:rPr>
              <a:t> </a:t>
            </a:r>
            <a:r>
              <a:rPr lang="en-GB" sz="4000" dirty="0" err="1">
                <a:solidFill>
                  <a:schemeClr val="bg1"/>
                </a:solidFill>
              </a:rPr>
              <a:t>daear</a:t>
            </a:r>
            <a:r>
              <a:rPr lang="en-GB" sz="4000" dirty="0">
                <a:solidFill>
                  <a:schemeClr val="bg1"/>
                </a:solidFill>
              </a:rPr>
              <a:t>,</a:t>
            </a:r>
            <a:br>
              <a:rPr lang="en-GB" sz="4000" dirty="0">
                <a:solidFill>
                  <a:schemeClr val="bg1"/>
                </a:solidFill>
              </a:rPr>
            </a:br>
            <a:r>
              <a:rPr lang="en-GB" sz="4000" dirty="0" err="1">
                <a:solidFill>
                  <a:schemeClr val="bg1"/>
                </a:solidFill>
              </a:rPr>
              <a:t>Canodd</a:t>
            </a:r>
            <a:r>
              <a:rPr lang="en-GB" sz="4000" dirty="0">
                <a:solidFill>
                  <a:schemeClr val="bg1"/>
                </a:solidFill>
              </a:rPr>
              <a:t> </a:t>
            </a:r>
            <a:r>
              <a:rPr lang="en-GB" sz="4000" dirty="0" err="1">
                <a:solidFill>
                  <a:schemeClr val="bg1"/>
                </a:solidFill>
              </a:rPr>
              <a:t>engyl</a:t>
            </a:r>
            <a:r>
              <a:rPr lang="en-GB" sz="4000" dirty="0">
                <a:solidFill>
                  <a:schemeClr val="bg1"/>
                </a:solidFill>
              </a:rPr>
              <a:t> </a:t>
            </a:r>
            <a:r>
              <a:rPr lang="en-GB" sz="4000" dirty="0" err="1">
                <a:solidFill>
                  <a:schemeClr val="bg1"/>
                </a:solidFill>
              </a:rPr>
              <a:t>teg</a:t>
            </a:r>
            <a:r>
              <a:rPr lang="en-GB" sz="4000" dirty="0">
                <a:solidFill>
                  <a:schemeClr val="bg1"/>
                </a:solidFill>
              </a:rPr>
              <a:t> eu </a:t>
            </a:r>
            <a:r>
              <a:rPr lang="en-GB" sz="4000" dirty="0" err="1">
                <a:solidFill>
                  <a:schemeClr val="bg1"/>
                </a:solidFill>
              </a:rPr>
              <a:t>gwedd</a:t>
            </a:r>
            <a:r>
              <a:rPr lang="en-GB" sz="4000" dirty="0">
                <a:solidFill>
                  <a:schemeClr val="bg1"/>
                </a:solidFill>
              </a:rPr>
              <a:t>,</a:t>
            </a:r>
            <a:br>
              <a:rPr lang="en-GB" sz="4000" dirty="0">
                <a:solidFill>
                  <a:schemeClr val="bg1"/>
                </a:solidFill>
              </a:rPr>
            </a:br>
            <a:r>
              <a:rPr lang="en-GB" sz="4000" dirty="0">
                <a:solidFill>
                  <a:schemeClr val="bg1"/>
                </a:solidFill>
              </a:rPr>
              <a:t>Pan </a:t>
            </a:r>
            <a:r>
              <a:rPr lang="en-GB" sz="4000" dirty="0" err="1">
                <a:solidFill>
                  <a:schemeClr val="bg1"/>
                </a:solidFill>
              </a:rPr>
              <a:t>ddychwelwyd</a:t>
            </a:r>
            <a:r>
              <a:rPr lang="en-GB" sz="4000" dirty="0">
                <a:solidFill>
                  <a:schemeClr val="bg1"/>
                </a:solidFill>
              </a:rPr>
              <a:t> fi </a:t>
            </a:r>
            <a:r>
              <a:rPr lang="en-GB" sz="4000" dirty="0" err="1">
                <a:solidFill>
                  <a:schemeClr val="bg1"/>
                </a:solidFill>
              </a:rPr>
              <a:t>i'r</a:t>
            </a:r>
            <a:r>
              <a:rPr lang="en-GB" sz="4000" dirty="0">
                <a:solidFill>
                  <a:schemeClr val="bg1"/>
                </a:solidFill>
              </a:rPr>
              <a:t> </a:t>
            </a:r>
            <a:r>
              <a:rPr lang="en-GB" sz="4000" dirty="0" err="1">
                <a:solidFill>
                  <a:schemeClr val="bg1"/>
                </a:solidFill>
              </a:rPr>
              <a:t>gorlan</a:t>
            </a:r>
            <a:br>
              <a:rPr lang="en-GB" sz="4000" dirty="0">
                <a:solidFill>
                  <a:schemeClr val="bg1"/>
                </a:solidFill>
              </a:rPr>
            </a:br>
            <a:r>
              <a:rPr lang="en-GB" sz="4000" dirty="0" err="1">
                <a:solidFill>
                  <a:schemeClr val="bg1"/>
                </a:solidFill>
              </a:rPr>
              <a:t>Drefnodd</a:t>
            </a:r>
            <a:r>
              <a:rPr lang="en-GB" sz="4000" dirty="0">
                <a:solidFill>
                  <a:schemeClr val="bg1"/>
                </a:solidFill>
              </a:rPr>
              <a:t> </a:t>
            </a:r>
            <a:r>
              <a:rPr lang="en-GB" sz="4000" dirty="0" err="1">
                <a:solidFill>
                  <a:schemeClr val="bg1"/>
                </a:solidFill>
              </a:rPr>
              <a:t>Iesu'r</a:t>
            </a:r>
            <a:r>
              <a:rPr lang="en-GB" sz="4000" dirty="0">
                <a:solidFill>
                  <a:schemeClr val="bg1"/>
                </a:solidFill>
              </a:rPr>
              <a:t> </a:t>
            </a:r>
            <a:r>
              <a:rPr lang="en-GB" sz="4000" dirty="0" err="1">
                <a:solidFill>
                  <a:schemeClr val="bg1"/>
                </a:solidFill>
              </a:rPr>
              <a:t>aberth</a:t>
            </a:r>
            <a:r>
              <a:rPr lang="en-GB" sz="4000" dirty="0">
                <a:solidFill>
                  <a:schemeClr val="bg1"/>
                </a:solidFill>
              </a:rPr>
              <a:t> </a:t>
            </a:r>
            <a:r>
              <a:rPr lang="en-GB" sz="4000" dirty="0" err="1">
                <a:solidFill>
                  <a:schemeClr val="bg1"/>
                </a:solidFill>
              </a:rPr>
              <a:t>hedd</a:t>
            </a:r>
            <a:r>
              <a:rPr lang="en-GB" sz="4000" dirty="0">
                <a:solidFill>
                  <a:schemeClr val="bg1"/>
                </a:solidFill>
              </a:rPr>
              <a:t>.</a:t>
            </a:r>
            <a:br>
              <a:rPr lang="en-GB" sz="4000" dirty="0">
                <a:solidFill>
                  <a:schemeClr val="bg1"/>
                </a:solidFill>
              </a:rPr>
            </a:br>
            <a:endParaRPr lang="en-GB" sz="4000" dirty="0">
              <a:solidFill>
                <a:schemeClr val="bg1"/>
              </a:solidFill>
            </a:endParaRPr>
          </a:p>
        </p:txBody>
      </p:sp>
      <p:sp>
        <p:nvSpPr>
          <p:cNvPr id="5" name="TextBox 4">
            <a:extLst>
              <a:ext uri="{FF2B5EF4-FFF2-40B4-BE49-F238E27FC236}">
                <a16:creationId xmlns:a16="http://schemas.microsoft.com/office/drawing/2014/main" id="{C0A15B71-76CC-41AC-B46F-7C283D6D6918}"/>
              </a:ext>
            </a:extLst>
          </p:cNvPr>
          <p:cNvSpPr txBox="1">
            <a:spLocks noChangeArrowheads="1"/>
          </p:cNvSpPr>
          <p:nvPr/>
        </p:nvSpPr>
        <p:spPr bwMode="auto">
          <a:xfrm>
            <a:off x="7966645" y="5951602"/>
            <a:ext cx="1285875" cy="861774"/>
          </a:xfrm>
          <a:prstGeom prst="rect">
            <a:avLst/>
          </a:prstGeom>
          <a:noFill/>
          <a:ln w="9525">
            <a:noFill/>
            <a:miter lim="800000"/>
            <a:headEnd/>
            <a:tailEnd/>
          </a:ln>
        </p:spPr>
        <p:txBody>
          <a:bodyPr>
            <a:spAutoFit/>
          </a:bodyPr>
          <a:lstStyle/>
          <a:p>
            <a:r>
              <a:rPr lang="en-GB" altLang="cy-GB" sz="5000" dirty="0">
                <a:latin typeface="Webdings" pitchFamily="18" charset="2"/>
              </a:rPr>
              <a:t>4</a:t>
            </a:r>
            <a:endParaRPr lang="cy-GB" altLang="cy-GB" sz="5000" dirty="0">
              <a:latin typeface="Webdings" pitchFamily="18" charset="2"/>
            </a:endParaRPr>
          </a:p>
        </p:txBody>
      </p:sp>
    </p:spTree>
    <p:extLst>
      <p:ext uri="{BB962C8B-B14F-4D97-AF65-F5344CB8AC3E}">
        <p14:creationId xmlns:p14="http://schemas.microsoft.com/office/powerpoint/2010/main" val="167856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755576" y="476672"/>
            <a:ext cx="8856984" cy="2736304"/>
          </a:xfrm>
        </p:spPr>
        <p:txBody>
          <a:bodyPr/>
          <a:lstStyle/>
          <a:p>
            <a:pPr algn="l"/>
            <a:r>
              <a:rPr lang="cy-GB" sz="4000" dirty="0">
                <a:solidFill>
                  <a:schemeClr val="bg1"/>
                </a:solidFill>
              </a:rPr>
              <a:t>Dygaist i'm y wisg wen orau</a:t>
            </a:r>
            <a:br>
              <a:rPr lang="cy-GB" sz="4000" dirty="0">
                <a:solidFill>
                  <a:schemeClr val="bg1"/>
                </a:solidFill>
              </a:rPr>
            </a:br>
            <a:r>
              <a:rPr lang="cy-GB" sz="4000" dirty="0">
                <a:solidFill>
                  <a:schemeClr val="bg1"/>
                </a:solidFill>
              </a:rPr>
              <a:t>Pan ddois adref i fy ngwlad;</a:t>
            </a:r>
            <a:br>
              <a:rPr lang="cy-GB" sz="4000" dirty="0">
                <a:solidFill>
                  <a:schemeClr val="bg1"/>
                </a:solidFill>
              </a:rPr>
            </a:br>
            <a:r>
              <a:rPr lang="cy-GB" sz="4000" dirty="0">
                <a:solidFill>
                  <a:schemeClr val="bg1"/>
                </a:solidFill>
              </a:rPr>
              <a:t>Cefais fodrwy, 'rwyf etifedd</a:t>
            </a:r>
            <a:br>
              <a:rPr lang="cy-GB" sz="4000" dirty="0">
                <a:solidFill>
                  <a:schemeClr val="bg1"/>
                </a:solidFill>
              </a:rPr>
            </a:br>
            <a:r>
              <a:rPr lang="cy-GB" sz="4000" dirty="0">
                <a:solidFill>
                  <a:schemeClr val="bg1"/>
                </a:solidFill>
              </a:rPr>
              <a:t>Holl drysorau tŷ fy Nhad.</a:t>
            </a:r>
            <a:br>
              <a:rPr lang="cy-GB" sz="4000" dirty="0">
                <a:solidFill>
                  <a:schemeClr val="bg1"/>
                </a:solidFill>
              </a:rPr>
            </a:br>
            <a:r>
              <a:rPr lang="cy-GB" sz="4000" dirty="0">
                <a:solidFill>
                  <a:schemeClr val="bg1"/>
                </a:solidFill>
              </a:rPr>
              <a:t>Gwnest </a:t>
            </a:r>
            <a:r>
              <a:rPr lang="cy-GB" sz="4000" dirty="0" err="1">
                <a:solidFill>
                  <a:schemeClr val="bg1"/>
                </a:solidFill>
              </a:rPr>
              <a:t>fi'n</a:t>
            </a:r>
            <a:r>
              <a:rPr lang="cy-GB" sz="4000" dirty="0">
                <a:solidFill>
                  <a:schemeClr val="bg1"/>
                </a:solidFill>
              </a:rPr>
              <a:t> hardd gerbron dy orsedd</a:t>
            </a:r>
            <a:br>
              <a:rPr lang="cy-GB" sz="4000" dirty="0">
                <a:solidFill>
                  <a:schemeClr val="bg1"/>
                </a:solidFill>
              </a:rPr>
            </a:br>
            <a:r>
              <a:rPr lang="cy-GB" sz="4000" dirty="0">
                <a:solidFill>
                  <a:schemeClr val="bg1"/>
                </a:solidFill>
              </a:rPr>
              <a:t>Mae'r esgidiau am fy nhraed,</a:t>
            </a:r>
            <a:br>
              <a:rPr lang="cy-GB" sz="4000" dirty="0">
                <a:solidFill>
                  <a:schemeClr val="bg1"/>
                </a:solidFill>
              </a:rPr>
            </a:br>
            <a:r>
              <a:rPr lang="cy-GB" sz="4000" dirty="0">
                <a:solidFill>
                  <a:schemeClr val="bg1"/>
                </a:solidFill>
              </a:rPr>
              <a:t>Gwleddais ar y llo pasgedig</a:t>
            </a:r>
            <a:br>
              <a:rPr lang="cy-GB" sz="4000" dirty="0">
                <a:solidFill>
                  <a:schemeClr val="bg1"/>
                </a:solidFill>
              </a:rPr>
            </a:br>
            <a:r>
              <a:rPr lang="cy-GB" sz="4000" dirty="0">
                <a:solidFill>
                  <a:schemeClr val="bg1"/>
                </a:solidFill>
              </a:rPr>
              <a:t>Ac fe'm golchwyd yn y gwaed.</a:t>
            </a:r>
            <a:br>
              <a:rPr lang="cy-GB" sz="4000" dirty="0">
                <a:solidFill>
                  <a:schemeClr val="bg1"/>
                </a:solidFill>
              </a:rPr>
            </a:br>
            <a:br>
              <a:rPr lang="cy-GB" sz="4000" dirty="0">
                <a:solidFill>
                  <a:schemeClr val="bg1"/>
                </a:solidFill>
              </a:rPr>
            </a:br>
            <a:endParaRPr lang="en-GB" sz="4000" dirty="0">
              <a:solidFill>
                <a:schemeClr val="bg1"/>
              </a:solidFill>
            </a:endParaRPr>
          </a:p>
        </p:txBody>
      </p:sp>
      <p:cxnSp>
        <p:nvCxnSpPr>
          <p:cNvPr id="4" name="Straight Connector 3">
            <a:extLst>
              <a:ext uri="{FF2B5EF4-FFF2-40B4-BE49-F238E27FC236}">
                <a16:creationId xmlns:a16="http://schemas.microsoft.com/office/drawing/2014/main" id="{8D431424-1DB2-4E11-A5AA-2DDC0168C8C3}"/>
              </a:ext>
            </a:extLst>
          </p:cNvPr>
          <p:cNvCxnSpPr/>
          <p:nvPr/>
        </p:nvCxnSpPr>
        <p:spPr>
          <a:xfrm>
            <a:off x="1893093" y="5949280"/>
            <a:ext cx="5357813" cy="15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4ED1F01-26AE-424C-882C-8C538E4C02A8}"/>
              </a:ext>
            </a:extLst>
          </p:cNvPr>
          <p:cNvSpPr txBox="1"/>
          <p:nvPr/>
        </p:nvSpPr>
        <p:spPr>
          <a:xfrm>
            <a:off x="6084524" y="6381328"/>
            <a:ext cx="3024336" cy="369332"/>
          </a:xfrm>
          <a:prstGeom prst="rect">
            <a:avLst/>
          </a:prstGeom>
          <a:noFill/>
        </p:spPr>
        <p:txBody>
          <a:bodyPr wrap="square" rtlCol="0">
            <a:spAutoFit/>
          </a:bodyPr>
          <a:lstStyle/>
          <a:p>
            <a:pPr algn="r"/>
            <a:r>
              <a:rPr lang="en-GB" sz="1800" dirty="0">
                <a:latin typeface="+mj-lt"/>
              </a:rPr>
              <a:t>Alwyn Pritchard</a:t>
            </a:r>
          </a:p>
        </p:txBody>
      </p:sp>
    </p:spTree>
    <p:extLst>
      <p:ext uri="{BB962C8B-B14F-4D97-AF65-F5344CB8AC3E}">
        <p14:creationId xmlns:p14="http://schemas.microsoft.com/office/powerpoint/2010/main" val="4137141819"/>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obaith i gymru">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1230</TotalTime>
  <Words>34</Words>
  <Application>Microsoft Office PowerPoint</Application>
  <PresentationFormat>On-screen Show (4:3)</PresentationFormat>
  <Paragraphs>12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Lucida Sans Unicode</vt:lpstr>
      <vt:lpstr>Times New Roman</vt:lpstr>
      <vt:lpstr>Webdings</vt:lpstr>
      <vt:lpstr>1_Default Design</vt:lpstr>
      <vt:lpstr>Mynnais wlad yn bell o olwg Tiroedd ffrwythlon tŷ fy Nhad; Yno 'roedd fy ffrindiau'n ffyddlon, nes i'm brofi'n llwyr eu brad. Pechod aflan, do fe'm gyrrodd 'Nes a nes at gibau'r moch, Ond dy Ysbryd a'm gwaredodd O dynfa gref y byd a’i groch.  </vt:lpstr>
      <vt:lpstr>Adref, adref, rhedais innau, Gyda dagrau lawr fy ngrudd; Pa fath bennyd, pa fath gerydd, Mofyn bara, - minnau'n brudd? O'ch, mi gefais y fath groeso, Dod i'm cwfwr oedd fy Nhad, Fe'm cofleidiodd a'm cusanodd Gyda'i gariad, llawn boddhad. </vt:lpstr>
      <vt:lpstr>Ger dy fron yr wyf edifar Nid wy'n haeddu dim fy Nhad, Cymer fi fel un gwas cyflog Fel fy mod ar dir Dy stâd. Canodd nefoedd, Canodd daear, Canodd engyl teg eu gwedd, Pan ddychwelwyd fi i'r gorlan Drefnodd Iesu'r aberth hedd. </vt:lpstr>
      <vt:lpstr>Dygaist i'm y wisg wen orau Pan ddois adref i fy ngwlad; Cefais fodrwy, 'rwyf etifedd Holl drysorau tŷ fy Nhad. Gwnest fi'n hardd gerbron dy orsedd Mae'r esgidiau am fy nhraed, Gwleddais ar y llo pasgedig Ac fe'm golchwyd yn y gwaed.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dc:creator>
  <cp:lastModifiedBy>G Jenkins</cp:lastModifiedBy>
  <cp:revision>333</cp:revision>
  <dcterms:modified xsi:type="dcterms:W3CDTF">2018-06-15T10:18:54Z</dcterms:modified>
</cp:coreProperties>
</file>