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5" r:id="rId1"/>
  </p:sldMasterIdLst>
  <p:notesMasterIdLst>
    <p:notesMasterId r:id="rId5"/>
  </p:notesMasterIdLst>
  <p:sldIdLst>
    <p:sldId id="572" r:id="rId2"/>
    <p:sldId id="588" r:id="rId3"/>
    <p:sldId id="587" r:id="rId4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012" autoAdjust="0"/>
    <p:restoredTop sz="90925" autoAdjust="0"/>
  </p:normalViewPr>
  <p:slideViewPr>
    <p:cSldViewPr>
      <p:cViewPr>
        <p:scale>
          <a:sx n="73" d="100"/>
          <a:sy n="73" d="100"/>
        </p:scale>
        <p:origin x="-1350" y="-72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3317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3968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87154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72814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9034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06265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766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0650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8131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63151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7793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33882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4" cstate="print"/>
          <a:srcRect b="1535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5" descr="gig-white-blue.png"/>
          <p:cNvPicPr>
            <a:picLocks noChangeAspect="1"/>
          </p:cNvPicPr>
          <p:nvPr userDrawn="1"/>
        </p:nvPicPr>
        <p:blipFill>
          <a:blip r:embed="rId15" cstate="print"/>
          <a:stretch>
            <a:fillRect/>
          </a:stretch>
        </p:blipFill>
        <p:spPr>
          <a:xfrm>
            <a:off x="35496" y="6157700"/>
            <a:ext cx="1152128" cy="655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0737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715250" y="595160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722432" y="319291"/>
            <a:ext cx="8795442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y-GB" sz="4000" dirty="0">
                <a:latin typeface="+mn-lt"/>
              </a:rPr>
              <a:t>Ti, Iesu, ydwyt oll </a:t>
            </a:r>
            <a:r>
              <a:rPr lang="cy-GB" sz="4000" dirty="0" smtClean="0">
                <a:latin typeface="+mn-lt"/>
              </a:rPr>
              <a:t>Dy Hun</a:t>
            </a:r>
          </a:p>
          <a:p>
            <a:r>
              <a:rPr lang="cy-GB" sz="4000" dirty="0" smtClean="0">
                <a:latin typeface="+mn-lt"/>
              </a:rPr>
              <a:t>Fy </a:t>
            </a:r>
            <a:r>
              <a:rPr lang="cy-GB" sz="4000" dirty="0">
                <a:latin typeface="+mn-lt"/>
              </a:rPr>
              <a:t>meddiant ar y </a:t>
            </a:r>
            <a:r>
              <a:rPr lang="cy-GB" sz="4000" dirty="0" smtClean="0">
                <a:latin typeface="+mn-lt"/>
              </a:rPr>
              <a:t>llawr;</a:t>
            </a:r>
          </a:p>
          <a:p>
            <a:r>
              <a:rPr lang="cy-GB" sz="4000" dirty="0" smtClean="0">
                <a:latin typeface="+mn-lt"/>
              </a:rPr>
              <a:t>A </a:t>
            </a:r>
            <a:r>
              <a:rPr lang="cy-GB" sz="4000" dirty="0">
                <a:latin typeface="+mn-lt"/>
              </a:rPr>
              <a:t>Thi </a:t>
            </a:r>
            <a:r>
              <a:rPr lang="cy-GB" sz="4000" dirty="0" smtClean="0">
                <a:latin typeface="+mn-lt"/>
              </a:rPr>
              <a:t>dy </a:t>
            </a:r>
            <a:r>
              <a:rPr lang="cy-GB" sz="4000" dirty="0">
                <a:latin typeface="+mn-lt"/>
              </a:rPr>
              <a:t>Hunan fydd fy </a:t>
            </a:r>
            <a:r>
              <a:rPr lang="cy-GB" sz="4000" dirty="0" smtClean="0">
                <a:latin typeface="+mn-lt"/>
              </a:rPr>
              <a:t>oll</a:t>
            </a:r>
          </a:p>
          <a:p>
            <a:r>
              <a:rPr lang="cy-GB" sz="4000" dirty="0" smtClean="0">
                <a:latin typeface="+mn-lt"/>
              </a:rPr>
              <a:t>O </a:t>
            </a:r>
            <a:r>
              <a:rPr lang="cy-GB" sz="4000" dirty="0">
                <a:latin typeface="+mn-lt"/>
              </a:rPr>
              <a:t>fewn i'r nefoedd </a:t>
            </a:r>
            <a:r>
              <a:rPr lang="cy-GB" sz="4000" dirty="0" smtClean="0">
                <a:latin typeface="+mn-lt"/>
              </a:rPr>
              <a:t>fawr.</a:t>
            </a:r>
          </a:p>
          <a:p>
            <a:endParaRPr lang="cy-GB" sz="4000" dirty="0">
              <a:latin typeface="+mn-lt"/>
            </a:endParaRPr>
          </a:p>
          <a:p>
            <a:r>
              <a:rPr lang="cy-GB" sz="4000" dirty="0" smtClean="0">
                <a:latin typeface="+mn-lt"/>
              </a:rPr>
              <a:t>Mae </a:t>
            </a:r>
            <a:r>
              <a:rPr lang="cy-GB" sz="4000" dirty="0">
                <a:latin typeface="+mn-lt"/>
              </a:rPr>
              <a:t>'nymuniadau maith eu </a:t>
            </a:r>
            <a:r>
              <a:rPr lang="cy-GB" sz="4000" dirty="0" smtClean="0">
                <a:latin typeface="+mn-lt"/>
              </a:rPr>
              <a:t>hyd</a:t>
            </a:r>
          </a:p>
          <a:p>
            <a:r>
              <a:rPr lang="cy-GB" sz="4000" dirty="0" smtClean="0">
                <a:latin typeface="+mn-lt"/>
              </a:rPr>
              <a:t>Yn </a:t>
            </a:r>
            <a:r>
              <a:rPr lang="cy-GB" sz="4000" dirty="0">
                <a:latin typeface="+mn-lt"/>
              </a:rPr>
              <a:t>pwyntio oll yn </a:t>
            </a:r>
            <a:r>
              <a:rPr lang="cy-GB" sz="4000" dirty="0" smtClean="0">
                <a:latin typeface="+mn-lt"/>
              </a:rPr>
              <a:t>un,</a:t>
            </a:r>
          </a:p>
          <a:p>
            <a:r>
              <a:rPr lang="cy-GB" sz="4000" dirty="0" smtClean="0">
                <a:latin typeface="+mn-lt"/>
              </a:rPr>
              <a:t>Dros </a:t>
            </a:r>
            <a:r>
              <a:rPr lang="cy-GB" sz="4000" dirty="0">
                <a:latin typeface="+mn-lt"/>
              </a:rPr>
              <a:t>bob gwrthrychau </a:t>
            </a:r>
            <a:r>
              <a:rPr lang="cy-GB" sz="4000" dirty="0" smtClean="0">
                <a:latin typeface="+mn-lt"/>
              </a:rPr>
              <a:t>is </a:t>
            </a:r>
            <a:r>
              <a:rPr lang="cy-GB" sz="4000" dirty="0">
                <a:latin typeface="+mn-lt"/>
              </a:rPr>
              <a:t>y </a:t>
            </a:r>
            <a:r>
              <a:rPr lang="cy-GB" sz="4000" dirty="0" smtClean="0">
                <a:latin typeface="+mn-lt"/>
              </a:rPr>
              <a:t>sêr,</a:t>
            </a:r>
          </a:p>
          <a:p>
            <a:r>
              <a:rPr lang="cy-GB" sz="4000" dirty="0" smtClean="0">
                <a:latin typeface="+mn-lt"/>
              </a:rPr>
              <a:t>Ac </a:t>
            </a:r>
            <a:r>
              <a:rPr lang="cy-GB" sz="4000" dirty="0">
                <a:latin typeface="+mn-lt"/>
              </a:rPr>
              <a:t>atat Ti </a:t>
            </a:r>
            <a:r>
              <a:rPr lang="cy-GB" sz="4000" dirty="0" smtClean="0">
                <a:latin typeface="+mn-lt"/>
              </a:rPr>
              <a:t>dy </a:t>
            </a:r>
            <a:r>
              <a:rPr lang="cy-GB" sz="4000" dirty="0">
                <a:latin typeface="+mn-lt"/>
              </a:rPr>
              <a:t>Hun.</a:t>
            </a:r>
          </a:p>
        </p:txBody>
      </p:sp>
    </p:spTree>
    <p:extLst>
      <p:ext uri="{BB962C8B-B14F-4D97-AF65-F5344CB8AC3E}">
        <p14:creationId xmlns:p14="http://schemas.microsoft.com/office/powerpoint/2010/main" val="2259117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715250" y="595160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722432" y="319291"/>
            <a:ext cx="8795442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y-GB" sz="4000" dirty="0">
                <a:latin typeface="+mn-lt"/>
              </a:rPr>
              <a:t>O! </a:t>
            </a:r>
            <a:r>
              <a:rPr lang="cy-GB" sz="4000" dirty="0" smtClean="0">
                <a:latin typeface="+mn-lt"/>
              </a:rPr>
              <a:t>ffynnon </a:t>
            </a:r>
            <a:r>
              <a:rPr lang="cy-GB" sz="4000" dirty="0" err="1">
                <a:latin typeface="+mn-lt"/>
              </a:rPr>
              <a:t>trugareddau</a:t>
            </a:r>
            <a:r>
              <a:rPr lang="cy-GB" sz="4000" dirty="0">
                <a:latin typeface="+mn-lt"/>
              </a:rPr>
              <a:t> </a:t>
            </a:r>
            <a:r>
              <a:rPr lang="cy-GB" sz="4000" dirty="0" smtClean="0">
                <a:latin typeface="+mn-lt"/>
              </a:rPr>
              <a:t>maith!</a:t>
            </a:r>
          </a:p>
          <a:p>
            <a:r>
              <a:rPr lang="cy-GB" sz="4000" dirty="0" smtClean="0">
                <a:latin typeface="+mn-lt"/>
              </a:rPr>
              <a:t>Diderfyn </a:t>
            </a:r>
            <a:r>
              <a:rPr lang="cy-GB" sz="4000" dirty="0">
                <a:latin typeface="+mn-lt"/>
              </a:rPr>
              <a:t>yw </a:t>
            </a:r>
            <a:r>
              <a:rPr lang="cy-GB" sz="4000" dirty="0" smtClean="0">
                <a:latin typeface="+mn-lt"/>
              </a:rPr>
              <a:t>dy ras,</a:t>
            </a:r>
          </a:p>
          <a:p>
            <a:r>
              <a:rPr lang="cy-GB" sz="4000" dirty="0" smtClean="0">
                <a:latin typeface="+mn-lt"/>
              </a:rPr>
              <a:t>I roi </a:t>
            </a:r>
            <a:r>
              <a:rPr lang="cy-GB" sz="4000" dirty="0">
                <a:latin typeface="+mn-lt"/>
              </a:rPr>
              <a:t>trysorau </a:t>
            </a:r>
            <a:r>
              <a:rPr lang="cy-GB" sz="4000" dirty="0" smtClean="0">
                <a:latin typeface="+mn-lt"/>
              </a:rPr>
              <a:t>penna'r nef</a:t>
            </a:r>
          </a:p>
          <a:p>
            <a:r>
              <a:rPr lang="cy-GB" sz="4000" dirty="0" smtClean="0">
                <a:latin typeface="+mn-lt"/>
              </a:rPr>
              <a:t>I'r </a:t>
            </a:r>
            <a:r>
              <a:rPr lang="cy-GB" sz="4000" dirty="0">
                <a:latin typeface="+mn-lt"/>
              </a:rPr>
              <a:t>tlotaf un i </a:t>
            </a:r>
            <a:r>
              <a:rPr lang="cy-GB" sz="4000" dirty="0" smtClean="0">
                <a:latin typeface="+mn-lt"/>
              </a:rPr>
              <a:t>maes.</a:t>
            </a:r>
          </a:p>
          <a:p>
            <a:endParaRPr lang="cy-GB" sz="4000" dirty="0" smtClean="0">
              <a:latin typeface="+mn-lt"/>
            </a:endParaRPr>
          </a:p>
          <a:p>
            <a:r>
              <a:rPr lang="cy-GB" sz="4000" dirty="0" smtClean="0">
                <a:latin typeface="+mn-lt"/>
              </a:rPr>
              <a:t>Fy </a:t>
            </a:r>
            <a:r>
              <a:rPr lang="cy-GB" sz="4000" dirty="0">
                <a:latin typeface="+mn-lt"/>
              </a:rPr>
              <a:t>unig gysur dan bob </a:t>
            </a:r>
            <a:r>
              <a:rPr lang="cy-GB" sz="4000" dirty="0" smtClean="0">
                <a:latin typeface="+mn-lt"/>
              </a:rPr>
              <a:t>gwae</a:t>
            </a:r>
          </a:p>
          <a:p>
            <a:r>
              <a:rPr lang="cy-GB" sz="4000" dirty="0" smtClean="0">
                <a:latin typeface="+mn-lt"/>
              </a:rPr>
              <a:t>Dy </a:t>
            </a:r>
            <a:r>
              <a:rPr lang="cy-GB" sz="4000" dirty="0">
                <a:latin typeface="+mn-lt"/>
              </a:rPr>
              <a:t>fod Di </a:t>
            </a:r>
            <a:r>
              <a:rPr lang="cy-GB" sz="4000" dirty="0" err="1">
                <a:latin typeface="+mn-lt"/>
              </a:rPr>
              <a:t>imi'n</a:t>
            </a:r>
            <a:r>
              <a:rPr lang="cy-GB" sz="4000" dirty="0">
                <a:latin typeface="+mn-lt"/>
              </a:rPr>
              <a:t> </a:t>
            </a:r>
            <a:r>
              <a:rPr lang="cy-GB" sz="4000" dirty="0" smtClean="0">
                <a:latin typeface="+mn-lt"/>
              </a:rPr>
              <a:t>Dduw;</a:t>
            </a:r>
          </a:p>
          <a:p>
            <a:r>
              <a:rPr lang="cy-GB" sz="4000" dirty="0" smtClean="0">
                <a:latin typeface="+mn-lt"/>
              </a:rPr>
              <a:t>Ac </a:t>
            </a:r>
            <a:r>
              <a:rPr lang="cy-GB" sz="4000" dirty="0">
                <a:latin typeface="+mn-lt"/>
              </a:rPr>
              <a:t>yn Dy gysgod mi </a:t>
            </a:r>
            <a:r>
              <a:rPr lang="cy-GB" sz="4000" dirty="0" smtClean="0">
                <a:latin typeface="+mn-lt"/>
              </a:rPr>
              <a:t>af trwy</a:t>
            </a:r>
          </a:p>
          <a:p>
            <a:r>
              <a:rPr lang="cy-GB" sz="4000" dirty="0" smtClean="0">
                <a:latin typeface="+mn-lt"/>
              </a:rPr>
              <a:t>Gystuddiau </a:t>
            </a:r>
            <a:r>
              <a:rPr lang="cy-GB" sz="4000" dirty="0">
                <a:latin typeface="+mn-lt"/>
              </a:rPr>
              <a:t>o bob rhyw.</a:t>
            </a:r>
          </a:p>
        </p:txBody>
      </p:sp>
    </p:spTree>
    <p:extLst>
      <p:ext uri="{BB962C8B-B14F-4D97-AF65-F5344CB8AC3E}">
        <p14:creationId xmlns:p14="http://schemas.microsoft.com/office/powerpoint/2010/main" val="624696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827584" y="1268760"/>
            <a:ext cx="8640960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y-GB" sz="4000" dirty="0">
                <a:latin typeface="+mn-lt"/>
                <a:cs typeface="Times New Roman" panose="02020603050405020304" pitchFamily="18" charset="0"/>
              </a:rPr>
              <a:t>Anghyfnewidiol gair y </a:t>
            </a:r>
            <a:r>
              <a:rPr lang="cy-GB" sz="4000" dirty="0" smtClean="0">
                <a:latin typeface="+mn-lt"/>
                <a:cs typeface="Times New Roman" panose="02020603050405020304" pitchFamily="18" charset="0"/>
              </a:rPr>
              <a:t>nef,</a:t>
            </a:r>
          </a:p>
          <a:p>
            <a:r>
              <a:rPr lang="cy-GB" sz="4000" dirty="0" smtClean="0">
                <a:latin typeface="+mn-lt"/>
                <a:cs typeface="Times New Roman" panose="02020603050405020304" pitchFamily="18" charset="0"/>
              </a:rPr>
              <a:t>Ond </a:t>
            </a:r>
            <a:r>
              <a:rPr lang="cy-GB" sz="4000" dirty="0">
                <a:latin typeface="+mn-lt"/>
                <a:cs typeface="Times New Roman" panose="02020603050405020304" pitchFamily="18" charset="0"/>
              </a:rPr>
              <a:t>cyfnewidiol </a:t>
            </a:r>
            <a:r>
              <a:rPr lang="cy-GB" sz="4000" dirty="0" smtClean="0">
                <a:latin typeface="+mn-lt"/>
                <a:cs typeface="Times New Roman" panose="02020603050405020304" pitchFamily="18" charset="0"/>
              </a:rPr>
              <a:t>fi;</a:t>
            </a:r>
          </a:p>
          <a:p>
            <a:r>
              <a:rPr lang="cy-GB" sz="4000" dirty="0" smtClean="0">
                <a:latin typeface="+mn-lt"/>
                <a:cs typeface="Times New Roman" panose="02020603050405020304" pitchFamily="18" charset="0"/>
              </a:rPr>
              <a:t>Am </a:t>
            </a:r>
            <a:r>
              <a:rPr lang="cy-GB" sz="4000" dirty="0">
                <a:latin typeface="+mn-lt"/>
                <a:cs typeface="Times New Roman" panose="02020603050405020304" pitchFamily="18" charset="0"/>
              </a:rPr>
              <a:t>hyn mi safaf doed a </a:t>
            </a:r>
            <a:r>
              <a:rPr lang="cy-GB" sz="4000" dirty="0" smtClean="0">
                <a:latin typeface="+mn-lt"/>
                <a:cs typeface="Times New Roman" panose="02020603050405020304" pitchFamily="18" charset="0"/>
              </a:rPr>
              <a:t>ddêl,</a:t>
            </a:r>
          </a:p>
          <a:p>
            <a:r>
              <a:rPr lang="cy-GB" sz="4000" dirty="0" smtClean="0">
                <a:latin typeface="+mn-lt"/>
                <a:cs typeface="Times New Roman" panose="02020603050405020304" pitchFamily="18" charset="0"/>
              </a:rPr>
              <a:t>Mae'r </a:t>
            </a:r>
            <a:r>
              <a:rPr lang="cy-GB" sz="4000" dirty="0">
                <a:latin typeface="+mn-lt"/>
                <a:cs typeface="Times New Roman" panose="02020603050405020304" pitchFamily="18" charset="0"/>
              </a:rPr>
              <a:t>afael </a:t>
            </a:r>
            <a:r>
              <a:rPr lang="cy-GB" sz="4000" dirty="0" err="1">
                <a:latin typeface="+mn-lt"/>
                <a:cs typeface="Times New Roman" panose="02020603050405020304" pitchFamily="18" charset="0"/>
              </a:rPr>
              <a:t>sicraf</a:t>
            </a:r>
            <a:r>
              <a:rPr lang="cy-GB" sz="4000" dirty="0">
                <a:latin typeface="+mn-lt"/>
                <a:cs typeface="Times New Roman" panose="02020603050405020304" pitchFamily="18" charset="0"/>
              </a:rPr>
              <a:t> fry.</a:t>
            </a:r>
            <a:endParaRPr lang="cy-GB" altLang="cy-GB" sz="4000" dirty="0">
              <a:latin typeface="+mn-lt"/>
              <a:cs typeface="Times New Roman" panose="02020603050405020304" pitchFamily="18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1947353" y="4869160"/>
            <a:ext cx="5357813" cy="1587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3419873" y="6505599"/>
            <a:ext cx="57241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y-GB" sz="1400" dirty="0" smtClean="0">
                <a:latin typeface="+mn-lt"/>
              </a:rPr>
              <a:t>William </a:t>
            </a:r>
            <a:r>
              <a:rPr lang="cy-GB" sz="1400" dirty="0">
                <a:latin typeface="+mn-lt"/>
              </a:rPr>
              <a:t>Williams (1717-1791)</a:t>
            </a:r>
            <a:endParaRPr lang="en-GB" altLang="cy-GB" sz="1400" dirty="0">
              <a:latin typeface="+mn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627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obaith i gymru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1908</TotalTime>
  <Words>126</Words>
  <Application>Microsoft Office PowerPoint</Application>
  <PresentationFormat>On-screen Show (4:3)</PresentationFormat>
  <Paragraphs>25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1_Default Design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484</cp:revision>
  <dcterms:modified xsi:type="dcterms:W3CDTF">2017-03-02T09:35:22Z</dcterms:modified>
</cp:coreProperties>
</file>