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8" r:id="rId3"/>
    <p:sldId id="58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2" autoAdjust="0"/>
    <p:restoredTop sz="90925" autoAdjust="0"/>
  </p:normalViewPr>
  <p:slideViewPr>
    <p:cSldViewPr>
      <p:cViewPr>
        <p:scale>
          <a:sx n="73" d="100"/>
          <a:sy n="73" d="100"/>
        </p:scale>
        <p:origin x="-1350" y="16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61134" y="959984"/>
            <a:ext cx="793134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Tyred, Arglwydd, </a:t>
            </a:r>
            <a:r>
              <a:rPr lang="cy-GB" sz="4000" dirty="0" smtClean="0">
                <a:latin typeface="+mn-lt"/>
              </a:rPr>
              <a:t>tyrd </a:t>
            </a:r>
            <a:r>
              <a:rPr lang="cy-GB" sz="4000" dirty="0">
                <a:latin typeface="+mn-lt"/>
              </a:rPr>
              <a:t>yn </a:t>
            </a:r>
            <a:r>
              <a:rPr lang="cy-GB" sz="4000" dirty="0" smtClean="0">
                <a:latin typeface="+mn-lt"/>
              </a:rPr>
              <a:t>fuan,</a:t>
            </a:r>
          </a:p>
          <a:p>
            <a:r>
              <a:rPr lang="cy-GB" sz="4000" dirty="0" smtClean="0">
                <a:latin typeface="+mn-lt"/>
              </a:rPr>
              <a:t>Dim </a:t>
            </a:r>
            <a:r>
              <a:rPr lang="cy-GB" sz="4000" dirty="0">
                <a:latin typeface="+mn-lt"/>
              </a:rPr>
              <a:t>ni'm boddia </a:t>
            </a:r>
            <a:r>
              <a:rPr lang="cy-GB" sz="4000" dirty="0" smtClean="0">
                <a:latin typeface="+mn-lt"/>
              </a:rPr>
              <a:t>dan </a:t>
            </a:r>
            <a:r>
              <a:rPr lang="cy-GB" sz="4000" dirty="0">
                <a:latin typeface="+mn-lt"/>
              </a:rPr>
              <a:t>y ne</a:t>
            </a:r>
            <a:r>
              <a:rPr lang="cy-GB" sz="4000" dirty="0" smtClean="0">
                <a:latin typeface="+mn-lt"/>
              </a:rPr>
              <a:t>',</a:t>
            </a:r>
          </a:p>
          <a:p>
            <a:r>
              <a:rPr lang="cy-GB" sz="4000" dirty="0" smtClean="0">
                <a:latin typeface="+mn-lt"/>
              </a:rPr>
              <a:t>Dim </a:t>
            </a:r>
            <a:r>
              <a:rPr lang="cy-GB" sz="4000" dirty="0">
                <a:latin typeface="+mn-lt"/>
              </a:rPr>
              <a:t>ond ti a ddeil fy </a:t>
            </a:r>
            <a:r>
              <a:rPr lang="cy-GB" sz="4000" dirty="0" smtClean="0">
                <a:latin typeface="+mn-lt"/>
              </a:rPr>
              <a:t>ysbryd</a:t>
            </a:r>
          </a:p>
          <a:p>
            <a:r>
              <a:rPr lang="cy-GB" sz="4000" dirty="0" smtClean="0">
                <a:latin typeface="+mn-lt"/>
              </a:rPr>
              <a:t>Gwan</a:t>
            </a:r>
            <a:r>
              <a:rPr lang="cy-GB" sz="4000" dirty="0">
                <a:latin typeface="+mn-lt"/>
              </a:rPr>
              <a:t>, lluddedig, yn ei </a:t>
            </a:r>
            <a:r>
              <a:rPr lang="cy-GB" sz="4000" dirty="0" smtClean="0">
                <a:latin typeface="+mn-lt"/>
              </a:rPr>
              <a:t>le;</a:t>
            </a:r>
          </a:p>
          <a:p>
            <a:r>
              <a:rPr lang="cy-GB" sz="4000" dirty="0" smtClean="0">
                <a:latin typeface="+mn-lt"/>
              </a:rPr>
              <a:t>Neb </a:t>
            </a:r>
            <a:r>
              <a:rPr lang="cy-GB" sz="4000" dirty="0">
                <a:latin typeface="+mn-lt"/>
              </a:rPr>
              <a:t>ond </a:t>
            </a:r>
            <a:r>
              <a:rPr lang="cy-GB" sz="4000" dirty="0" smtClean="0">
                <a:latin typeface="+mn-lt"/>
              </a:rPr>
              <a:t>Ti </a:t>
            </a:r>
            <a:r>
              <a:rPr lang="cy-GB" sz="4000" dirty="0">
                <a:latin typeface="+mn-lt"/>
              </a:rPr>
              <a:t>a </a:t>
            </a:r>
            <a:r>
              <a:rPr lang="cy-GB" sz="4000" dirty="0" smtClean="0">
                <a:latin typeface="+mn-lt"/>
              </a:rPr>
              <a:t>gyfyd f’enaid</a:t>
            </a:r>
          </a:p>
          <a:p>
            <a:r>
              <a:rPr lang="cy-GB" sz="4000" dirty="0" smtClean="0">
                <a:latin typeface="+mn-lt"/>
              </a:rPr>
              <a:t>Llesg </a:t>
            </a:r>
            <a:r>
              <a:rPr lang="cy-GB" sz="4000" dirty="0">
                <a:latin typeface="+mn-lt"/>
              </a:rPr>
              <a:t>o'r pydew du i'r </a:t>
            </a:r>
            <a:r>
              <a:rPr lang="cy-GB" sz="4000" dirty="0" smtClean="0">
                <a:latin typeface="+mn-lt"/>
              </a:rPr>
              <a:t>lan;</a:t>
            </a:r>
          </a:p>
          <a:p>
            <a:r>
              <a:rPr lang="cy-GB" sz="4000" dirty="0" smtClean="0">
                <a:latin typeface="+mn-lt"/>
              </a:rPr>
              <a:t>Os Tydi </a:t>
            </a:r>
            <a:r>
              <a:rPr lang="cy-GB" sz="4000" dirty="0">
                <a:latin typeface="+mn-lt"/>
              </a:rPr>
              <a:t>sy'n </a:t>
            </a:r>
            <a:r>
              <a:rPr lang="cy-GB" sz="4000" dirty="0" smtClean="0">
                <a:latin typeface="+mn-lt"/>
              </a:rPr>
              <a:t>gwneud </a:t>
            </a:r>
            <a:r>
              <a:rPr lang="cy-GB" sz="4000" dirty="0" err="1">
                <a:latin typeface="+mn-lt"/>
              </a:rPr>
              <a:t>im</a:t>
            </a:r>
            <a:r>
              <a:rPr lang="cy-GB" sz="4000" dirty="0">
                <a:latin typeface="+mn-lt"/>
              </a:rPr>
              <a:t> ochain, </a:t>
            </a:r>
            <a:r>
              <a:rPr lang="cy-GB" sz="4000" dirty="0" err="1">
                <a:latin typeface="+mn-lt"/>
              </a:rPr>
              <a:t>Ti'm</a:t>
            </a:r>
            <a:r>
              <a:rPr lang="cy-GB" sz="4000" dirty="0">
                <a:latin typeface="+mn-lt"/>
              </a:rPr>
              <a:t> </a:t>
            </a:r>
            <a:r>
              <a:rPr lang="cy-GB" sz="4000" dirty="0" smtClean="0">
                <a:latin typeface="+mn-lt"/>
              </a:rPr>
              <a:t>gwnei’n </a:t>
            </a:r>
            <a:r>
              <a:rPr lang="cy-GB" sz="4000" dirty="0">
                <a:latin typeface="+mn-lt"/>
              </a:rPr>
              <a:t>llawen yn y </a:t>
            </a:r>
            <a:r>
              <a:rPr lang="cy-GB" sz="4000" dirty="0" smtClean="0">
                <a:latin typeface="+mn-lt"/>
              </a:rPr>
              <a:t>man</a:t>
            </a:r>
            <a:r>
              <a:rPr lang="cy-GB" sz="4000" dirty="0">
                <a:latin typeface="+mn-lt"/>
              </a:rPr>
              <a:t>. </a:t>
            </a:r>
            <a:endParaRPr lang="cy-GB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45110" y="973047"/>
            <a:ext cx="879544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n-lt"/>
              </a:rPr>
              <a:t>Hwyl </a:t>
            </a:r>
            <a:r>
              <a:rPr lang="cy-GB" sz="4000" dirty="0">
                <a:latin typeface="+mn-lt"/>
              </a:rPr>
              <a:t>fy enaid sy wrth </a:t>
            </a:r>
            <a:r>
              <a:rPr lang="cy-GB" sz="4000" dirty="0" smtClean="0">
                <a:latin typeface="+mn-lt"/>
              </a:rPr>
              <a:t>d'ewyllys,</a:t>
            </a:r>
          </a:p>
          <a:p>
            <a:r>
              <a:rPr lang="cy-GB" sz="4000" dirty="0" smtClean="0">
                <a:latin typeface="+mn-lt"/>
              </a:rPr>
              <a:t>Fel </a:t>
            </a:r>
            <a:r>
              <a:rPr lang="cy-GB" sz="4000" dirty="0">
                <a:latin typeface="+mn-lt"/>
              </a:rPr>
              <a:t>y </a:t>
            </a:r>
            <a:r>
              <a:rPr lang="cy-GB" sz="4000" dirty="0" smtClean="0">
                <a:latin typeface="+mn-lt"/>
              </a:rPr>
              <a:t>mynnych </a:t>
            </a:r>
            <a:r>
              <a:rPr lang="cy-GB" sz="4000" dirty="0">
                <a:latin typeface="+mn-lt"/>
              </a:rPr>
              <a:t>mae yn </a:t>
            </a:r>
            <a:r>
              <a:rPr lang="cy-GB" sz="4000" dirty="0" smtClean="0">
                <a:latin typeface="+mn-lt"/>
              </a:rPr>
              <a:t>bod</a:t>
            </a:r>
          </a:p>
          <a:p>
            <a:r>
              <a:rPr lang="cy-GB" sz="4000" dirty="0" smtClean="0">
                <a:latin typeface="+mn-lt"/>
              </a:rPr>
              <a:t>Oll </a:t>
            </a:r>
            <a:r>
              <a:rPr lang="cy-GB" sz="4000" dirty="0">
                <a:latin typeface="+mn-lt"/>
              </a:rPr>
              <a:t>o mewn, ac oll oddi </a:t>
            </a:r>
            <a:r>
              <a:rPr lang="cy-GB" sz="4000" dirty="0" smtClean="0">
                <a:latin typeface="+mn-lt"/>
              </a:rPr>
              <a:t>allan,</a:t>
            </a:r>
          </a:p>
          <a:p>
            <a:r>
              <a:rPr lang="cy-GB" sz="4000" dirty="0" smtClean="0">
                <a:latin typeface="+mn-lt"/>
              </a:rPr>
              <a:t>Ddigwydd </a:t>
            </a:r>
            <a:r>
              <a:rPr lang="cy-GB" sz="4000" dirty="0">
                <a:latin typeface="+mn-lt"/>
              </a:rPr>
              <a:t>imi </a:t>
            </a:r>
            <a:r>
              <a:rPr lang="cy-GB" sz="4000" dirty="0" smtClean="0">
                <a:latin typeface="+mn-lt"/>
              </a:rPr>
              <a:t>is </a:t>
            </a:r>
            <a:r>
              <a:rPr lang="cy-GB" sz="4000" dirty="0">
                <a:latin typeface="+mn-lt"/>
              </a:rPr>
              <a:t>y </a:t>
            </a:r>
            <a:r>
              <a:rPr lang="cy-GB" sz="4000" dirty="0" smtClean="0">
                <a:latin typeface="+mn-lt"/>
              </a:rPr>
              <a:t>rhod:</a:t>
            </a:r>
          </a:p>
          <a:p>
            <a:r>
              <a:rPr lang="cy-GB" sz="4000" dirty="0" smtClean="0">
                <a:latin typeface="+mn-lt"/>
              </a:rPr>
              <a:t>'Nawr </a:t>
            </a:r>
            <a:r>
              <a:rPr lang="cy-GB" sz="4000" dirty="0" err="1" smtClean="0">
                <a:latin typeface="+mn-lt"/>
              </a:rPr>
              <a:t>Ti'm</a:t>
            </a:r>
            <a:r>
              <a:rPr lang="cy-GB" sz="4000" dirty="0" smtClean="0">
                <a:latin typeface="+mn-lt"/>
              </a:rPr>
              <a:t> </a:t>
            </a:r>
            <a:r>
              <a:rPr lang="cy-GB" sz="4000" dirty="0">
                <a:latin typeface="+mn-lt"/>
              </a:rPr>
              <a:t>codi i'r </a:t>
            </a:r>
            <a:r>
              <a:rPr lang="cy-GB" sz="4000" dirty="0" smtClean="0">
                <a:latin typeface="+mn-lt"/>
              </a:rPr>
              <a:t>lan </a:t>
            </a:r>
            <a:r>
              <a:rPr lang="cy-GB" sz="4000" dirty="0">
                <a:latin typeface="+mn-lt"/>
              </a:rPr>
              <a:t>i'r </a:t>
            </a:r>
            <a:r>
              <a:rPr lang="cy-GB" sz="4000" dirty="0" smtClean="0">
                <a:latin typeface="+mn-lt"/>
              </a:rPr>
              <a:t>nefoedd,</a:t>
            </a:r>
          </a:p>
          <a:p>
            <a:r>
              <a:rPr lang="cy-GB" sz="4000" dirty="0" smtClean="0">
                <a:latin typeface="+mn-lt"/>
              </a:rPr>
              <a:t>Eilwaith </a:t>
            </a:r>
            <a:r>
              <a:rPr lang="cy-GB" sz="4000" dirty="0" err="1" smtClean="0">
                <a:latin typeface="+mn-lt"/>
              </a:rPr>
              <a:t>Ti'm</a:t>
            </a:r>
            <a:r>
              <a:rPr lang="cy-GB" sz="4000" dirty="0" smtClean="0">
                <a:latin typeface="+mn-lt"/>
              </a:rPr>
              <a:t> </a:t>
            </a:r>
            <a:r>
              <a:rPr lang="cy-GB" sz="4000" dirty="0">
                <a:latin typeface="+mn-lt"/>
              </a:rPr>
              <a:t>gostyngi i </a:t>
            </a:r>
            <a:r>
              <a:rPr lang="cy-GB" sz="4000" dirty="0" smtClean="0">
                <a:latin typeface="+mn-lt"/>
              </a:rPr>
              <a:t>lawr;</a:t>
            </a:r>
          </a:p>
          <a:p>
            <a:r>
              <a:rPr lang="cy-GB" sz="4000" dirty="0" smtClean="0">
                <a:latin typeface="+mn-lt"/>
              </a:rPr>
              <a:t>Mae </a:t>
            </a:r>
            <a:r>
              <a:rPr lang="cy-GB" sz="4000" dirty="0">
                <a:latin typeface="+mn-lt"/>
              </a:rPr>
              <a:t>dy </a:t>
            </a:r>
            <a:r>
              <a:rPr lang="cy-GB" sz="4000" dirty="0" smtClean="0">
                <a:latin typeface="+mn-lt"/>
              </a:rPr>
              <a:t>gerydd, mae </a:t>
            </a:r>
            <a:r>
              <a:rPr lang="cy-GB" sz="4000" dirty="0">
                <a:latin typeface="+mn-lt"/>
              </a:rPr>
              <a:t>dy </a:t>
            </a:r>
            <a:r>
              <a:rPr lang="cy-GB" sz="4000" dirty="0" smtClean="0">
                <a:latin typeface="+mn-lt"/>
              </a:rPr>
              <a:t>gariad</a:t>
            </a:r>
          </a:p>
          <a:p>
            <a:r>
              <a:rPr lang="cy-GB" sz="4000" dirty="0" err="1" smtClean="0">
                <a:latin typeface="+mn-lt"/>
              </a:rPr>
              <a:t>Im</a:t>
            </a:r>
            <a:r>
              <a:rPr lang="cy-GB" sz="4000" dirty="0" smtClean="0">
                <a:latin typeface="+mn-lt"/>
              </a:rPr>
              <a:t> </a:t>
            </a:r>
            <a:r>
              <a:rPr lang="cy-GB" sz="4000" dirty="0">
                <a:latin typeface="+mn-lt"/>
              </a:rPr>
              <a:t>yr un rhyfeddod </a:t>
            </a:r>
            <a:r>
              <a:rPr lang="cy-GB" sz="4000" dirty="0" smtClean="0">
                <a:latin typeface="+mn-lt"/>
              </a:rPr>
              <a:t>mawr</a:t>
            </a:r>
            <a:r>
              <a:rPr lang="cy-GB" sz="4000" dirty="0">
                <a:latin typeface="+mn-lt"/>
              </a:rPr>
              <a:t>.</a:t>
            </a:r>
            <a:endParaRPr lang="cy-GB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557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27584" y="908720"/>
            <a:ext cx="86409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n-lt"/>
              </a:rPr>
              <a:t>Tyrd</a:t>
            </a:r>
            <a:r>
              <a:rPr lang="cy-GB" sz="4000" dirty="0">
                <a:latin typeface="+mn-lt"/>
              </a:rPr>
              <a:t>, rho gerydd </a:t>
            </a:r>
            <a:r>
              <a:rPr lang="cy-GB" sz="4000" dirty="0" err="1" smtClean="0">
                <a:latin typeface="+mn-lt"/>
              </a:rPr>
              <a:t>im</a:t>
            </a:r>
            <a:r>
              <a:rPr lang="cy-GB" sz="4000" dirty="0" smtClean="0">
                <a:latin typeface="+mn-lt"/>
              </a:rPr>
              <a:t>, </a:t>
            </a:r>
            <a:r>
              <a:rPr lang="cy-GB" sz="4000" dirty="0">
                <a:latin typeface="+mn-lt"/>
              </a:rPr>
              <a:t>neu </a:t>
            </a:r>
            <a:r>
              <a:rPr lang="cy-GB" sz="4000" dirty="0" smtClean="0">
                <a:latin typeface="+mn-lt"/>
              </a:rPr>
              <a:t>gariad,</a:t>
            </a:r>
          </a:p>
          <a:p>
            <a:r>
              <a:rPr lang="cy-GB" sz="4000" dirty="0" smtClean="0">
                <a:latin typeface="+mn-lt"/>
              </a:rPr>
              <a:t>’R </a:t>
            </a:r>
            <a:r>
              <a:rPr lang="cy-GB" sz="4000" dirty="0">
                <a:latin typeface="+mn-lt"/>
              </a:rPr>
              <a:t>un </a:t>
            </a:r>
            <a:r>
              <a:rPr lang="cy-GB" sz="4000" dirty="0" smtClean="0">
                <a:latin typeface="+mn-lt"/>
              </a:rPr>
              <a:t>a </a:t>
            </a:r>
            <a:r>
              <a:rPr lang="cy-GB" sz="4000" dirty="0" err="1" smtClean="0">
                <a:latin typeface="+mn-lt"/>
              </a:rPr>
              <a:t>fynnych</a:t>
            </a:r>
            <a:r>
              <a:rPr lang="cy-GB" sz="4000" dirty="0" smtClean="0">
                <a:latin typeface="+mn-lt"/>
              </a:rPr>
              <a:t> Di </a:t>
            </a:r>
            <a:r>
              <a:rPr lang="cy-GB" sz="4000" dirty="0">
                <a:latin typeface="+mn-lt"/>
              </a:rPr>
              <a:t>dy </a:t>
            </a:r>
            <a:r>
              <a:rPr lang="cy-GB" sz="4000" dirty="0" smtClean="0">
                <a:latin typeface="+mn-lt"/>
              </a:rPr>
              <a:t>hun;</a:t>
            </a:r>
          </a:p>
          <a:p>
            <a:r>
              <a:rPr lang="cy-GB" sz="4000" dirty="0" smtClean="0">
                <a:latin typeface="+mn-lt"/>
              </a:rPr>
              <a:t>Ond </a:t>
            </a:r>
            <a:r>
              <a:rPr lang="cy-GB" sz="4000" dirty="0" err="1">
                <a:latin typeface="+mn-lt"/>
              </a:rPr>
              <a:t>trwy'r</a:t>
            </a:r>
            <a:r>
              <a:rPr lang="cy-GB" sz="4000" dirty="0">
                <a:latin typeface="+mn-lt"/>
              </a:rPr>
              <a:t> cwbl cadw </a:t>
            </a:r>
            <a:r>
              <a:rPr lang="cy-GB" sz="4000" dirty="0" smtClean="0">
                <a:latin typeface="+mn-lt"/>
              </a:rPr>
              <a:t>f'ysbryd</a:t>
            </a:r>
          </a:p>
          <a:p>
            <a:r>
              <a:rPr lang="cy-GB" sz="4000" dirty="0" smtClean="0">
                <a:latin typeface="+mn-lt"/>
              </a:rPr>
              <a:t>Yn </a:t>
            </a:r>
            <a:r>
              <a:rPr lang="cy-GB" sz="4000" dirty="0">
                <a:latin typeface="+mn-lt"/>
              </a:rPr>
              <a:t>sefydlog wrth dy </a:t>
            </a:r>
            <a:r>
              <a:rPr lang="cy-GB" sz="4000" dirty="0" smtClean="0">
                <a:latin typeface="+mn-lt"/>
              </a:rPr>
              <a:t>glun:</a:t>
            </a:r>
          </a:p>
          <a:p>
            <a:r>
              <a:rPr lang="cy-GB" sz="4000" dirty="0" smtClean="0">
                <a:latin typeface="+mn-lt"/>
              </a:rPr>
              <a:t>Dros </a:t>
            </a:r>
            <a:r>
              <a:rPr lang="cy-GB" sz="4000" dirty="0">
                <a:latin typeface="+mn-lt"/>
              </a:rPr>
              <a:t>y bryniau gwna i mi gerdded Tuag </a:t>
            </a:r>
            <a:r>
              <a:rPr lang="cy-GB" sz="4000" dirty="0" err="1">
                <a:latin typeface="+mn-lt"/>
              </a:rPr>
              <a:t>adre'n</a:t>
            </a:r>
            <a:r>
              <a:rPr lang="cy-GB" sz="4000" dirty="0">
                <a:latin typeface="+mn-lt"/>
              </a:rPr>
              <a:t> </a:t>
            </a:r>
            <a:r>
              <a:rPr lang="cy-GB" sz="4000" dirty="0" err="1" smtClean="0">
                <a:latin typeface="+mn-lt"/>
              </a:rPr>
              <a:t>ddi</a:t>
            </a:r>
            <a:r>
              <a:rPr lang="cy-GB" sz="4000" dirty="0" smtClean="0">
                <a:latin typeface="+mn-lt"/>
              </a:rPr>
              <a:t>-nacâd,</a:t>
            </a:r>
          </a:p>
          <a:p>
            <a:r>
              <a:rPr lang="cy-GB" sz="4000" dirty="0" smtClean="0">
                <a:latin typeface="+mn-lt"/>
              </a:rPr>
              <a:t>Heb </a:t>
            </a:r>
            <a:r>
              <a:rPr lang="cy-GB" sz="4000" dirty="0">
                <a:latin typeface="+mn-lt"/>
              </a:rPr>
              <a:t>yn unlle i mi </a:t>
            </a:r>
            <a:r>
              <a:rPr lang="cy-GB" sz="4000" dirty="0" smtClean="0">
                <a:latin typeface="+mn-lt"/>
              </a:rPr>
              <a:t>edrych</a:t>
            </a:r>
          </a:p>
          <a:p>
            <a:r>
              <a:rPr lang="cy-GB" sz="4000" dirty="0" smtClean="0">
                <a:latin typeface="+mn-lt"/>
              </a:rPr>
              <a:t>Ond </a:t>
            </a:r>
            <a:r>
              <a:rPr lang="cy-GB" sz="4000" dirty="0">
                <a:latin typeface="+mn-lt"/>
              </a:rPr>
              <a:t>ar degwch tŷ fy Nhad.</a:t>
            </a:r>
            <a:endParaRPr lang="cy-GB" altLang="cy-GB" sz="4000" dirty="0">
              <a:latin typeface="+mn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47352" y="6163717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+mn-lt"/>
              </a:rPr>
              <a:t>William </a:t>
            </a:r>
            <a:r>
              <a:rPr lang="cy-GB" sz="1400" dirty="0">
                <a:latin typeface="+mn-lt"/>
              </a:rPr>
              <a:t>Williams (1717-1791)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1975</TotalTime>
  <Words>171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488</cp:revision>
  <dcterms:modified xsi:type="dcterms:W3CDTF">2017-03-01T12:51:22Z</dcterms:modified>
</cp:coreProperties>
</file>