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589" r:id="rId3"/>
    <p:sldId id="590" r:id="rId4"/>
    <p:sldId id="587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2" autoAdjust="0"/>
    <p:restoredTop sz="90925" autoAdjust="0"/>
  </p:normalViewPr>
  <p:slideViewPr>
    <p:cSldViewPr>
      <p:cViewPr>
        <p:scale>
          <a:sx n="73" d="100"/>
          <a:sy n="73" d="100"/>
        </p:scale>
        <p:origin x="-135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17118" y="934844"/>
            <a:ext cx="87954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err="1">
                <a:latin typeface="+mn-lt"/>
              </a:rPr>
              <a:t>Deued</a:t>
            </a:r>
            <a:r>
              <a:rPr lang="cy-GB" sz="4000" dirty="0">
                <a:latin typeface="+mn-lt"/>
              </a:rPr>
              <a:t> dyddiau o bob </a:t>
            </a:r>
            <a:r>
              <a:rPr lang="cy-GB" sz="4000" dirty="0" smtClean="0">
                <a:latin typeface="+mn-lt"/>
              </a:rPr>
              <a:t>cymysg</a:t>
            </a:r>
          </a:p>
          <a:p>
            <a:r>
              <a:rPr lang="cy-GB" sz="4000" dirty="0" smtClean="0">
                <a:latin typeface="+mn-lt"/>
              </a:rPr>
              <a:t>Ar </a:t>
            </a:r>
            <a:r>
              <a:rPr lang="cy-GB" sz="4000" dirty="0">
                <a:latin typeface="+mn-lt"/>
              </a:rPr>
              <a:t>fy nherfynedig </a:t>
            </a:r>
            <a:r>
              <a:rPr lang="cy-GB" sz="4000" dirty="0" smtClean="0">
                <a:latin typeface="+mn-lt"/>
              </a:rPr>
              <a:t>oes;</a:t>
            </a:r>
          </a:p>
          <a:p>
            <a:r>
              <a:rPr lang="cy-GB" sz="4000" dirty="0" smtClean="0">
                <a:latin typeface="+mn-lt"/>
              </a:rPr>
              <a:t>Tywynned </a:t>
            </a:r>
            <a:r>
              <a:rPr lang="cy-GB" sz="4000" dirty="0">
                <a:latin typeface="+mn-lt"/>
              </a:rPr>
              <a:t>haul </a:t>
            </a:r>
            <a:r>
              <a:rPr lang="cy-GB" sz="4000" dirty="0" err="1">
                <a:latin typeface="+mn-lt"/>
              </a:rPr>
              <a:t>oleudeg</a:t>
            </a:r>
            <a:r>
              <a:rPr lang="cy-GB" sz="4000" dirty="0">
                <a:latin typeface="+mn-lt"/>
              </a:rPr>
              <a:t> </a:t>
            </a:r>
            <a:r>
              <a:rPr lang="cy-GB" sz="4000" dirty="0" smtClean="0">
                <a:latin typeface="+mn-lt"/>
              </a:rPr>
              <a:t>llwyddiant,</a:t>
            </a:r>
          </a:p>
          <a:p>
            <a:r>
              <a:rPr lang="cy-GB" sz="4000" dirty="0" smtClean="0">
                <a:latin typeface="+mn-lt"/>
              </a:rPr>
              <a:t>Neu ynteu </a:t>
            </a:r>
            <a:r>
              <a:rPr lang="cy-GB" sz="4000" dirty="0">
                <a:latin typeface="+mn-lt"/>
              </a:rPr>
              <a:t>gwasged garw </a:t>
            </a:r>
            <a:r>
              <a:rPr lang="cy-GB" sz="4000" dirty="0" smtClean="0">
                <a:latin typeface="+mn-lt"/>
              </a:rPr>
              <a:t>groes, - </a:t>
            </a:r>
          </a:p>
          <a:p>
            <a:r>
              <a:rPr lang="cy-GB" sz="4000" dirty="0" smtClean="0">
                <a:latin typeface="+mn-lt"/>
              </a:rPr>
              <a:t>Clod </a:t>
            </a:r>
            <a:r>
              <a:rPr lang="cy-GB" sz="4000" dirty="0">
                <a:latin typeface="+mn-lt"/>
              </a:rPr>
              <a:t>fy Nuw gaiff lanw </a:t>
            </a:r>
            <a:r>
              <a:rPr lang="cy-GB" sz="4000" dirty="0" smtClean="0">
                <a:latin typeface="+mn-lt"/>
              </a:rPr>
              <a:t>'ngenau</a:t>
            </a:r>
          </a:p>
          <a:p>
            <a:r>
              <a:rPr lang="cy-GB" sz="4000" dirty="0" smtClean="0">
                <a:latin typeface="+mn-lt"/>
              </a:rPr>
              <a:t>Trwy </a:t>
            </a:r>
            <a:r>
              <a:rPr lang="cy-GB" sz="4000" dirty="0">
                <a:latin typeface="+mn-lt"/>
              </a:rPr>
              <a:t>bob </a:t>
            </a:r>
            <a:r>
              <a:rPr lang="cy-GB" sz="4000" dirty="0" smtClean="0">
                <a:latin typeface="+mn-lt"/>
              </a:rPr>
              <a:t>tymestl</a:t>
            </a:r>
            <a:r>
              <a:rPr lang="cy-GB" sz="4000" dirty="0">
                <a:latin typeface="+mn-lt"/>
              </a:rPr>
              <a:t>, trwy bob </a:t>
            </a:r>
            <a:r>
              <a:rPr lang="cy-GB" sz="4000" dirty="0" smtClean="0">
                <a:latin typeface="+mn-lt"/>
              </a:rPr>
              <a:t>hin;</a:t>
            </a:r>
          </a:p>
          <a:p>
            <a:r>
              <a:rPr lang="cy-GB" sz="4000" dirty="0" smtClean="0">
                <a:latin typeface="+mn-lt"/>
              </a:rPr>
              <a:t>A </a:t>
            </a:r>
            <a:r>
              <a:rPr lang="cy-GB" sz="4000" dirty="0">
                <a:latin typeface="+mn-lt"/>
              </a:rPr>
              <a:t>phob enw gaiff ei </a:t>
            </a:r>
            <a:r>
              <a:rPr lang="cy-GB" sz="4000" dirty="0" smtClean="0">
                <a:latin typeface="+mn-lt"/>
              </a:rPr>
              <a:t>lyncu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ei enw </a:t>
            </a:r>
            <a:r>
              <a:rPr lang="cy-GB" sz="4000" dirty="0" smtClean="0">
                <a:latin typeface="+mn-lt"/>
              </a:rPr>
              <a:t>Ef </a:t>
            </a:r>
            <a:r>
              <a:rPr lang="cy-GB" sz="4000" dirty="0">
                <a:latin typeface="+mn-lt"/>
              </a:rPr>
              <a:t>ei hun.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17118" y="934844"/>
            <a:ext cx="87954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err="1">
                <a:latin typeface="+mn-lt"/>
              </a:rPr>
              <a:t>Ynddo'n</a:t>
            </a:r>
            <a:r>
              <a:rPr lang="cy-GB" sz="4000" dirty="0">
                <a:latin typeface="+mn-lt"/>
              </a:rPr>
              <a:t> unig </a:t>
            </a:r>
            <a:r>
              <a:rPr lang="cy-GB" sz="4000" dirty="0" smtClean="0">
                <a:latin typeface="+mn-lt"/>
              </a:rPr>
              <a:t>'rwy'n </a:t>
            </a:r>
            <a:r>
              <a:rPr lang="cy-GB" sz="4000" dirty="0">
                <a:latin typeface="+mn-lt"/>
              </a:rPr>
              <a:t>ymddiried, Hollalluog yw fy </a:t>
            </a:r>
            <a:r>
              <a:rPr lang="cy-GB" sz="4000" dirty="0" smtClean="0">
                <a:latin typeface="+mn-lt"/>
              </a:rPr>
              <a:t>Nuw;</a:t>
            </a:r>
          </a:p>
          <a:p>
            <a:r>
              <a:rPr lang="cy-GB" sz="4000" dirty="0" smtClean="0">
                <a:latin typeface="+mn-lt"/>
              </a:rPr>
              <a:t>A ffieiddio’r wyf bob noddfa</a:t>
            </a:r>
          </a:p>
          <a:p>
            <a:r>
              <a:rPr lang="cy-GB" sz="4000" dirty="0" smtClean="0">
                <a:latin typeface="+mn-lt"/>
              </a:rPr>
              <a:t>Arall </a:t>
            </a:r>
            <a:r>
              <a:rPr lang="cy-GB" sz="4000" dirty="0">
                <a:latin typeface="+mn-lt"/>
              </a:rPr>
              <a:t>- annigonol </a:t>
            </a:r>
            <a:r>
              <a:rPr lang="cy-GB" sz="4000" dirty="0" smtClean="0">
                <a:latin typeface="+mn-lt"/>
              </a:rPr>
              <a:t>yw;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ei iachawdwriaeth </a:t>
            </a:r>
            <a:r>
              <a:rPr lang="cy-GB" sz="4000" dirty="0" smtClean="0">
                <a:latin typeface="+mn-lt"/>
              </a:rPr>
              <a:t>rasol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unig </a:t>
            </a:r>
            <a:r>
              <a:rPr lang="cy-GB" sz="4000" dirty="0" smtClean="0">
                <a:latin typeface="+mn-lt"/>
              </a:rPr>
              <a:t>'r wyf </a:t>
            </a:r>
            <a:r>
              <a:rPr lang="cy-GB" sz="4000" dirty="0">
                <a:latin typeface="+mn-lt"/>
              </a:rPr>
              <a:t>yn </a:t>
            </a:r>
            <a:r>
              <a:rPr lang="cy-GB" sz="4000" dirty="0" smtClean="0">
                <a:latin typeface="+mn-lt"/>
              </a:rPr>
              <a:t>llawenhau;</a:t>
            </a:r>
          </a:p>
          <a:p>
            <a:r>
              <a:rPr lang="cy-GB" sz="4000" dirty="0" err="1" smtClean="0">
                <a:latin typeface="+mn-lt"/>
              </a:rPr>
              <a:t>Dyma'r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fan y tardd </a:t>
            </a:r>
            <a:r>
              <a:rPr lang="cy-GB" sz="4000" dirty="0" smtClean="0">
                <a:latin typeface="+mn-lt"/>
              </a:rPr>
              <a:t>cysuron</a:t>
            </a:r>
          </a:p>
          <a:p>
            <a:r>
              <a:rPr lang="cy-GB" sz="4000" dirty="0" smtClean="0">
                <a:latin typeface="+mn-lt"/>
              </a:rPr>
              <a:t>Sy'n </a:t>
            </a:r>
            <a:r>
              <a:rPr lang="cy-GB" sz="4000" dirty="0">
                <a:latin typeface="+mn-lt"/>
              </a:rPr>
              <a:t>dragwyddol yn parhau. </a:t>
            </a:r>
            <a:br>
              <a:rPr lang="cy-GB" sz="4000" dirty="0">
                <a:latin typeface="+mn-lt"/>
              </a:rPr>
            </a:b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5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17118" y="934844"/>
            <a:ext cx="879544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Mae ei glustiau yn </a:t>
            </a:r>
            <a:r>
              <a:rPr lang="cy-GB" sz="4000" dirty="0" smtClean="0">
                <a:latin typeface="+mn-lt"/>
              </a:rPr>
              <a:t>agored</a:t>
            </a:r>
          </a:p>
          <a:p>
            <a:r>
              <a:rPr lang="cy-GB" sz="4000" dirty="0" smtClean="0">
                <a:latin typeface="+mn-lt"/>
              </a:rPr>
              <a:t>I </a:t>
            </a:r>
            <a:r>
              <a:rPr lang="cy-GB" sz="4000" dirty="0">
                <a:latin typeface="+mn-lt"/>
              </a:rPr>
              <a:t>bob rhyw ddrylliedig </a:t>
            </a:r>
            <a:r>
              <a:rPr lang="cy-GB" sz="4000" dirty="0" smtClean="0">
                <a:latin typeface="+mn-lt"/>
              </a:rPr>
              <a:t>lef,</a:t>
            </a:r>
          </a:p>
          <a:p>
            <a:r>
              <a:rPr lang="cy-GB" sz="4000" dirty="0" smtClean="0">
                <a:latin typeface="+mn-lt"/>
              </a:rPr>
              <a:t>Ac </a:t>
            </a:r>
            <a:r>
              <a:rPr lang="cy-GB" sz="4000" dirty="0">
                <a:latin typeface="+mn-lt"/>
              </a:rPr>
              <a:t>mae'r drom ochenaid </a:t>
            </a:r>
            <a:r>
              <a:rPr lang="cy-GB" sz="4000" dirty="0" smtClean="0">
                <a:latin typeface="+mn-lt"/>
              </a:rPr>
              <a:t>glwyfus</a:t>
            </a:r>
          </a:p>
          <a:p>
            <a:r>
              <a:rPr lang="cy-GB" sz="4000" dirty="0" smtClean="0">
                <a:latin typeface="+mn-lt"/>
              </a:rPr>
              <a:t>Yn </a:t>
            </a:r>
            <a:r>
              <a:rPr lang="cy-GB" sz="4000" dirty="0">
                <a:latin typeface="+mn-lt"/>
              </a:rPr>
              <a:t>cyrhaeddyd ato E</a:t>
            </a:r>
            <a:r>
              <a:rPr lang="cy-GB" sz="4000" dirty="0" smtClean="0">
                <a:latin typeface="+mn-lt"/>
              </a:rPr>
              <a:t>f;</a:t>
            </a:r>
          </a:p>
          <a:p>
            <a:r>
              <a:rPr lang="cy-GB" sz="4000" dirty="0" smtClean="0">
                <a:latin typeface="+mn-lt"/>
              </a:rPr>
              <a:t>Pan fo </a:t>
            </a:r>
            <a:r>
              <a:rPr lang="cy-GB" sz="4000" dirty="0" err="1" smtClean="0">
                <a:latin typeface="+mn-lt"/>
              </a:rPr>
              <a:t>twllwch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>
                <a:latin typeface="+mn-lt"/>
              </a:rPr>
              <a:t>ac </a:t>
            </a:r>
            <a:r>
              <a:rPr lang="cy-GB" sz="4000" dirty="0" smtClean="0">
                <a:latin typeface="+mn-lt"/>
              </a:rPr>
              <a:t>anobaith</a:t>
            </a:r>
          </a:p>
          <a:p>
            <a:r>
              <a:rPr lang="cy-GB" sz="4000" dirty="0" smtClean="0">
                <a:latin typeface="+mn-lt"/>
              </a:rPr>
              <a:t>Yn amgylchu’r </a:t>
            </a:r>
            <a:r>
              <a:rPr lang="cy-GB" sz="4000" dirty="0">
                <a:latin typeface="+mn-lt"/>
              </a:rPr>
              <a:t>llwybrau </a:t>
            </a:r>
            <a:r>
              <a:rPr lang="cy-GB" sz="4000" dirty="0" smtClean="0">
                <a:latin typeface="+mn-lt"/>
              </a:rPr>
              <a:t>cudd,</a:t>
            </a:r>
          </a:p>
          <a:p>
            <a:r>
              <a:rPr lang="cy-GB" sz="4000" dirty="0" smtClean="0">
                <a:latin typeface="+mn-lt"/>
              </a:rPr>
              <a:t>Fe ddaw ’mlaen, fe dry y cyfnos</a:t>
            </a:r>
          </a:p>
          <a:p>
            <a:r>
              <a:rPr lang="cy-GB" sz="4000" dirty="0" smtClean="0">
                <a:latin typeface="+mn-lt"/>
              </a:rPr>
              <a:t>Yn gan goleuach hanner </a:t>
            </a:r>
            <a:r>
              <a:rPr lang="cy-GB" sz="4000" dirty="0">
                <a:latin typeface="+mn-lt"/>
              </a:rPr>
              <a:t>dydd.</a:t>
            </a:r>
            <a:endParaRPr lang="cy-GB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4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764704"/>
            <a:ext cx="849694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Boed fy nhafod fyth, gan </a:t>
            </a:r>
            <a:r>
              <a:rPr lang="cy-GB" sz="4000" dirty="0" smtClean="0">
                <a:latin typeface="+mn-lt"/>
              </a:rPr>
              <a:t>hynny,</a:t>
            </a:r>
          </a:p>
          <a:p>
            <a:r>
              <a:rPr lang="cy-GB" sz="4000" dirty="0" smtClean="0">
                <a:latin typeface="+mn-lt"/>
              </a:rPr>
              <a:t>Yn seinio'i </a:t>
            </a:r>
            <a:r>
              <a:rPr lang="cy-GB" sz="4000" dirty="0" err="1" smtClean="0">
                <a:latin typeface="+mn-lt"/>
              </a:rPr>
              <a:t>anghymarol</a:t>
            </a:r>
            <a:r>
              <a:rPr lang="cy-GB" sz="4000" dirty="0" smtClean="0">
                <a:latin typeface="+mn-lt"/>
              </a:rPr>
              <a:t> </a:t>
            </a:r>
            <a:r>
              <a:rPr lang="cy-GB" sz="4000" dirty="0" err="1">
                <a:latin typeface="+mn-lt"/>
              </a:rPr>
              <a:t>glôd</a:t>
            </a:r>
            <a:r>
              <a:rPr lang="cy-GB" sz="4000" dirty="0">
                <a:latin typeface="+mn-lt"/>
              </a:rPr>
              <a:t>, Rhyfeddodau maith y </a:t>
            </a:r>
            <a:r>
              <a:rPr lang="cy-GB" sz="4000" dirty="0" smtClean="0">
                <a:latin typeface="+mn-lt"/>
              </a:rPr>
              <a:t>cariad,</a:t>
            </a:r>
          </a:p>
          <a:p>
            <a:r>
              <a:rPr lang="cy-GB" sz="4000" dirty="0" smtClean="0">
                <a:latin typeface="+mn-lt"/>
              </a:rPr>
              <a:t>Pennaf </a:t>
            </a:r>
            <a:r>
              <a:rPr lang="cy-GB" sz="4000" dirty="0">
                <a:latin typeface="+mn-lt"/>
              </a:rPr>
              <a:t>welodd dyn </a:t>
            </a:r>
            <a:r>
              <a:rPr lang="cy-GB" sz="4000" dirty="0" smtClean="0">
                <a:latin typeface="+mn-lt"/>
              </a:rPr>
              <a:t>erioed;</a:t>
            </a:r>
          </a:p>
          <a:p>
            <a:r>
              <a:rPr lang="cy-GB" sz="4000" dirty="0" smtClean="0">
                <a:latin typeface="+mn-lt"/>
              </a:rPr>
              <a:t>Caiff </a:t>
            </a:r>
            <a:r>
              <a:rPr lang="cy-GB" sz="4000" dirty="0">
                <a:latin typeface="+mn-lt"/>
              </a:rPr>
              <a:t>angylion a </a:t>
            </a:r>
            <a:r>
              <a:rPr lang="cy-GB" sz="4000" dirty="0" smtClean="0">
                <a:latin typeface="+mn-lt"/>
              </a:rPr>
              <a:t>seraffiaid</a:t>
            </a:r>
          </a:p>
          <a:p>
            <a:r>
              <a:rPr lang="cy-GB" sz="4000" dirty="0" smtClean="0">
                <a:latin typeface="+mn-lt"/>
              </a:rPr>
              <a:t>Blethu </a:t>
            </a:r>
            <a:r>
              <a:rPr lang="cy-GB" sz="4000" dirty="0">
                <a:latin typeface="+mn-lt"/>
              </a:rPr>
              <a:t>eu cân â mi yn </a:t>
            </a:r>
            <a:r>
              <a:rPr lang="cy-GB" sz="4000" dirty="0" smtClean="0">
                <a:latin typeface="+mn-lt"/>
              </a:rPr>
              <a:t>un,</a:t>
            </a:r>
          </a:p>
          <a:p>
            <a:r>
              <a:rPr lang="cy-GB" sz="4000" dirty="0" smtClean="0">
                <a:latin typeface="+mn-lt"/>
              </a:rPr>
              <a:t>Gyda </a:t>
            </a:r>
            <a:r>
              <a:rPr lang="cy-GB" sz="4000" dirty="0">
                <a:latin typeface="+mn-lt"/>
              </a:rPr>
              <a:t>llu heb un </a:t>
            </a:r>
            <a:r>
              <a:rPr lang="cy-GB" sz="4000" dirty="0" smtClean="0">
                <a:latin typeface="+mn-lt"/>
              </a:rPr>
              <a:t>rhifedi,</a:t>
            </a:r>
          </a:p>
          <a:p>
            <a:r>
              <a:rPr lang="cy-GB" sz="4000" dirty="0" smtClean="0">
                <a:latin typeface="+mn-lt"/>
              </a:rPr>
              <a:t>Am </a:t>
            </a:r>
            <a:r>
              <a:rPr lang="cy-GB" sz="4000" dirty="0">
                <a:latin typeface="+mn-lt"/>
              </a:rPr>
              <a:t>ogoniant Mab y Dyn.</a:t>
            </a:r>
            <a:endParaRPr lang="cy-GB" altLang="cy-GB" sz="4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1531" y="616371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latin typeface="+mn-lt"/>
              </a:rPr>
              <a:t>William </a:t>
            </a:r>
            <a:r>
              <a:rPr lang="cy-GB" sz="1400" dirty="0">
                <a:latin typeface="+mn-lt"/>
              </a:rPr>
              <a:t>Williams (1717-1791)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190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490</cp:revision>
  <dcterms:modified xsi:type="dcterms:W3CDTF">2017-02-28T12:22:46Z</dcterms:modified>
</cp:coreProperties>
</file>