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71" r:id="rId3"/>
    <p:sldId id="273" r:id="rId4"/>
    <p:sldId id="279" r:id="rId5"/>
    <p:sldId id="280" r:id="rId6"/>
    <p:sldId id="281" r:id="rId7"/>
    <p:sldId id="282" r:id="rId8"/>
    <p:sldId id="278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4"/>
  </p:normalViewPr>
  <p:slideViewPr>
    <p:cSldViewPr snapToGrid="0" snapToObjects="1">
      <p:cViewPr varScale="1">
        <p:scale>
          <a:sx n="53" d="100"/>
          <a:sy n="53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b10067705dm-001_2880x2161.jpg"/>
          <p:cNvSpPr>
            <a:spLocks noGrp="1"/>
          </p:cNvSpPr>
          <p:nvPr>
            <p:ph type="pic" idx="21"/>
          </p:nvPr>
        </p:nvSpPr>
        <p:spPr>
          <a:xfrm>
            <a:off x="0" y="-2290234"/>
            <a:ext cx="24384000" cy="182964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b10067705dm-001_2880x2161.jpg"/>
          <p:cNvSpPr>
            <a:spLocks noGrp="1"/>
          </p:cNvSpPr>
          <p:nvPr>
            <p:ph type="pic" idx="21"/>
          </p:nvPr>
        </p:nvSpPr>
        <p:spPr>
          <a:xfrm>
            <a:off x="3125968" y="-1762099"/>
            <a:ext cx="18135601" cy="136079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197913361_2035x1354.jpg"/>
          <p:cNvSpPr>
            <a:spLocks noGrp="1"/>
          </p:cNvSpPr>
          <p:nvPr>
            <p:ph type="pic" idx="21"/>
          </p:nvPr>
        </p:nvSpPr>
        <p:spPr>
          <a:xfrm>
            <a:off x="5803900" y="952500"/>
            <a:ext cx="17236029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108348088_flipped_1647x1098.jpg"/>
          <p:cNvSpPr>
            <a:spLocks noGrp="1"/>
          </p:cNvSpPr>
          <p:nvPr>
            <p:ph type="pic" sz="half" idx="21"/>
          </p:nvPr>
        </p:nvSpPr>
        <p:spPr>
          <a:xfrm>
            <a:off x="87503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1197913361_2035x1354.jpg"/>
          <p:cNvSpPr>
            <a:spLocks noGrp="1"/>
          </p:cNvSpPr>
          <p:nvPr>
            <p:ph type="pic" sz="quarter" idx="21"/>
          </p:nvPr>
        </p:nvSpPr>
        <p:spPr>
          <a:xfrm>
            <a:off x="15292127" y="6870700"/>
            <a:ext cx="8341246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108348088_flipped_1647x1098.jpg"/>
          <p:cNvSpPr>
            <a:spLocks noGrp="1"/>
          </p:cNvSpPr>
          <p:nvPr>
            <p:ph type="pic" sz="quarter" idx="22"/>
          </p:nvPr>
        </p:nvSpPr>
        <p:spPr>
          <a:xfrm>
            <a:off x="14859000" y="952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b10067705dm-001_2880x2161.jpg"/>
          <p:cNvSpPr>
            <a:spLocks noGrp="1"/>
          </p:cNvSpPr>
          <p:nvPr>
            <p:ph type="pic" idx="23"/>
          </p:nvPr>
        </p:nvSpPr>
        <p:spPr>
          <a:xfrm>
            <a:off x="651237" y="952500"/>
            <a:ext cx="15283726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Iôr, rwyt ti'n dda,…"/>
          <p:cNvSpPr txBox="1"/>
          <p:nvPr/>
        </p:nvSpPr>
        <p:spPr>
          <a:xfrm>
            <a:off x="193244" y="3575050"/>
            <a:ext cx="23997512" cy="656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rPr lang="cy-GB" dirty="0"/>
              <a:t>Un dydd gyda’r nefoedd yn orlawn o’i foliant,</a:t>
            </a:r>
          </a:p>
          <a:p>
            <a:pPr>
              <a:defRPr sz="7000"/>
            </a:pPr>
            <a:r>
              <a:rPr lang="cy-GB" dirty="0"/>
              <a:t>Un diwrnod â phechod yn ddu fel y fall,</a:t>
            </a:r>
          </a:p>
          <a:p>
            <a:pPr>
              <a:defRPr sz="7000"/>
            </a:pPr>
            <a:r>
              <a:rPr lang="cy-GB" dirty="0"/>
              <a:t>Iesu ddaeth atom, fe’i anwyd o forwyn,</a:t>
            </a:r>
          </a:p>
          <a:p>
            <a:pPr>
              <a:defRPr sz="7000"/>
            </a:pPr>
            <a:r>
              <a:rPr lang="cy-GB" dirty="0"/>
              <a:t>I fyw yn ein plith, yn esiampl i mi,</a:t>
            </a:r>
          </a:p>
          <a:p>
            <a:pPr>
              <a:defRPr sz="7000"/>
            </a:pPr>
            <a:r>
              <a:rPr lang="cy-GB" dirty="0"/>
              <a:t>Y Gair ddaeth yn gnawd a’r Goleuni’n amlygu</a:t>
            </a:r>
          </a:p>
          <a:p>
            <a:pPr>
              <a:defRPr sz="7000"/>
            </a:pPr>
            <a:r>
              <a:rPr lang="cy-GB" dirty="0"/>
              <a:t> ei ogoniant i ni.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Iôr, rwyt ti'n dda,…"/>
          <p:cNvSpPr txBox="1"/>
          <p:nvPr/>
        </p:nvSpPr>
        <p:spPr>
          <a:xfrm>
            <a:off x="193244" y="1959223"/>
            <a:ext cx="23997512" cy="9797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rPr lang="cy-GB" i="1" dirty="0"/>
              <a:t>Yn byw i fy ngharu, </a:t>
            </a:r>
          </a:p>
          <a:p>
            <a:pPr>
              <a:defRPr sz="7000"/>
            </a:pPr>
            <a:r>
              <a:rPr lang="cy-GB" i="1" dirty="0"/>
              <a:t>yn marw i’m hachub, </a:t>
            </a:r>
          </a:p>
          <a:p>
            <a:pPr>
              <a:defRPr sz="7000"/>
            </a:pPr>
            <a:r>
              <a:rPr lang="cy-GB" i="1" dirty="0"/>
              <a:t>mewn bedd bu yn cario </a:t>
            </a:r>
          </a:p>
          <a:p>
            <a:pPr>
              <a:defRPr sz="7000"/>
            </a:pPr>
            <a:r>
              <a:rPr lang="cy-GB" i="1" dirty="0"/>
              <a:t>fy mhechod i ffwrdd,</a:t>
            </a:r>
          </a:p>
          <a:p>
            <a:pPr>
              <a:defRPr sz="7000"/>
            </a:pPr>
            <a:r>
              <a:rPr lang="cy-GB" i="1" dirty="0"/>
              <a:t>Yn codi i’n cyfiawnhau, </a:t>
            </a:r>
          </a:p>
          <a:p>
            <a:pPr>
              <a:defRPr sz="7000"/>
            </a:pPr>
            <a:r>
              <a:rPr lang="cy-GB" i="1" dirty="0"/>
              <a:t>yn rhad a thragwyddol;</a:t>
            </a:r>
          </a:p>
          <a:p>
            <a:pPr>
              <a:defRPr sz="7000"/>
            </a:pPr>
            <a:r>
              <a:rPr lang="cy-GB" i="1" dirty="0"/>
              <a:t>un diwrnod godidog </a:t>
            </a:r>
          </a:p>
          <a:p>
            <a:pPr>
              <a:defRPr sz="7000"/>
            </a:pPr>
            <a:r>
              <a:rPr lang="cy-GB" i="1" dirty="0"/>
              <a:t>y bydd Ef yn dod,</a:t>
            </a:r>
          </a:p>
          <a:p>
            <a:pPr>
              <a:defRPr sz="7000"/>
            </a:pPr>
            <a:r>
              <a:rPr lang="cy-GB" i="1" dirty="0"/>
              <a:t>Godidog ddydd.</a:t>
            </a:r>
          </a:p>
        </p:txBody>
      </p:sp>
    </p:spTree>
    <p:extLst>
      <p:ext uri="{BB962C8B-B14F-4D97-AF65-F5344CB8AC3E}">
        <p14:creationId xmlns:p14="http://schemas.microsoft.com/office/powerpoint/2010/main" val="272937994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Iôr, rwyt ti'n dda,…"/>
          <p:cNvSpPr txBox="1"/>
          <p:nvPr/>
        </p:nvSpPr>
        <p:spPr>
          <a:xfrm>
            <a:off x="193244" y="4113659"/>
            <a:ext cx="23997512" cy="54886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rPr lang="cy-GB" dirty="0"/>
              <a:t>Un dydd fe’i arweiniwyd i fynydd Calfaria,</a:t>
            </a:r>
          </a:p>
          <a:p>
            <a:pPr>
              <a:defRPr sz="7000"/>
            </a:pPr>
            <a:r>
              <a:rPr lang="cy-GB" dirty="0"/>
              <a:t>Un diwrnod, fe’i hoeliwyd i farw ar bren;</a:t>
            </a:r>
          </a:p>
          <a:p>
            <a:pPr>
              <a:defRPr sz="7000"/>
            </a:pPr>
            <a:r>
              <a:rPr lang="cy-GB" dirty="0"/>
              <a:t>Gŵr oedd ofidus, cynefin â dolur, </a:t>
            </a:r>
          </a:p>
          <a:p>
            <a:pPr>
              <a:defRPr sz="7000"/>
            </a:pPr>
            <a:r>
              <a:rPr lang="cy-GB" dirty="0"/>
              <a:t>yn cario ein pechod, 'Ngwaredwr yw Ef</a:t>
            </a:r>
          </a:p>
          <a:p>
            <a:pPr>
              <a:defRPr sz="7000"/>
            </a:pPr>
            <a:r>
              <a:rPr lang="cy-GB" dirty="0"/>
              <a:t>Dwylo o gariad, nawr wedi hoelio </a:t>
            </a:r>
          </a:p>
          <a:p>
            <a:pPr>
              <a:defRPr sz="7000"/>
            </a:pPr>
            <a:r>
              <a:rPr lang="cy-GB" dirty="0"/>
              <a:t>ar bren drosof fi.</a:t>
            </a:r>
          </a:p>
        </p:txBody>
      </p:sp>
    </p:spTree>
    <p:extLst>
      <p:ext uri="{BB962C8B-B14F-4D97-AF65-F5344CB8AC3E}">
        <p14:creationId xmlns:p14="http://schemas.microsoft.com/office/powerpoint/2010/main" val="146411156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ôr, rwyt ti'n dda,…">
            <a:extLst>
              <a:ext uri="{FF2B5EF4-FFF2-40B4-BE49-F238E27FC236}">
                <a16:creationId xmlns:a16="http://schemas.microsoft.com/office/drawing/2014/main" id="{DEA3BBB5-85E8-8546-AE01-C9927AFE810F}"/>
              </a:ext>
            </a:extLst>
          </p:cNvPr>
          <p:cNvSpPr txBox="1"/>
          <p:nvPr/>
        </p:nvSpPr>
        <p:spPr>
          <a:xfrm>
            <a:off x="193244" y="1959223"/>
            <a:ext cx="23997512" cy="9797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rPr lang="cy-GB" i="1" dirty="0"/>
              <a:t>Yn byw i fy ngharu, </a:t>
            </a:r>
          </a:p>
          <a:p>
            <a:pPr>
              <a:defRPr sz="7000"/>
            </a:pPr>
            <a:r>
              <a:rPr lang="cy-GB" i="1" dirty="0"/>
              <a:t>yn marw i’m hachub, </a:t>
            </a:r>
          </a:p>
          <a:p>
            <a:pPr>
              <a:defRPr sz="7000"/>
            </a:pPr>
            <a:r>
              <a:rPr lang="cy-GB" i="1" dirty="0"/>
              <a:t>mewn bedd bu yn cario </a:t>
            </a:r>
          </a:p>
          <a:p>
            <a:pPr>
              <a:defRPr sz="7000"/>
            </a:pPr>
            <a:r>
              <a:rPr lang="cy-GB" i="1" dirty="0"/>
              <a:t>fy mhechod i ffwrdd,</a:t>
            </a:r>
          </a:p>
          <a:p>
            <a:pPr>
              <a:defRPr sz="7000"/>
            </a:pPr>
            <a:r>
              <a:rPr lang="cy-GB" i="1" dirty="0"/>
              <a:t>Yn codi i’n cyfiawnhau, </a:t>
            </a:r>
          </a:p>
          <a:p>
            <a:pPr>
              <a:defRPr sz="7000"/>
            </a:pPr>
            <a:r>
              <a:rPr lang="cy-GB" i="1" dirty="0"/>
              <a:t>yn rhad a thragwyddol;</a:t>
            </a:r>
          </a:p>
          <a:p>
            <a:pPr>
              <a:defRPr sz="7000"/>
            </a:pPr>
            <a:r>
              <a:rPr lang="cy-GB" i="1" dirty="0"/>
              <a:t>un diwrnod godidog </a:t>
            </a:r>
          </a:p>
          <a:p>
            <a:pPr>
              <a:defRPr sz="7000"/>
            </a:pPr>
            <a:r>
              <a:rPr lang="cy-GB" i="1" dirty="0"/>
              <a:t>y bydd Ef yn dod,</a:t>
            </a:r>
          </a:p>
          <a:p>
            <a:pPr>
              <a:defRPr sz="7000"/>
            </a:pPr>
            <a:r>
              <a:rPr lang="cy-GB" i="1" dirty="0"/>
              <a:t>Godidog ddydd.</a:t>
            </a:r>
          </a:p>
        </p:txBody>
      </p:sp>
    </p:spTree>
    <p:extLst>
      <p:ext uri="{BB962C8B-B14F-4D97-AF65-F5344CB8AC3E}">
        <p14:creationId xmlns:p14="http://schemas.microsoft.com/office/powerpoint/2010/main" val="337095617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Iôr, rwyt ti'n dda,…"/>
          <p:cNvSpPr txBox="1"/>
          <p:nvPr/>
        </p:nvSpPr>
        <p:spPr>
          <a:xfrm>
            <a:off x="193244" y="3575050"/>
            <a:ext cx="23997512" cy="656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rPr lang="cy-GB" dirty="0"/>
              <a:t>Un dydd, nid oedd angau yn medru ei drechu,</a:t>
            </a:r>
          </a:p>
          <a:p>
            <a:pPr>
              <a:defRPr sz="7000"/>
            </a:pPr>
            <a:r>
              <a:rPr lang="cy-GB" dirty="0"/>
              <a:t>Un diwrnod, symudwyd y garreg o’r bedd.</a:t>
            </a:r>
          </a:p>
          <a:p>
            <a:pPr>
              <a:defRPr sz="7000"/>
            </a:pPr>
            <a:r>
              <a:rPr lang="cy-GB" dirty="0"/>
              <a:t>Ac yna fe gododd, fe ddaeth buddugoliaeth,</a:t>
            </a:r>
          </a:p>
          <a:p>
            <a:pPr>
              <a:defRPr sz="7000"/>
            </a:pPr>
            <a:r>
              <a:rPr lang="cy-GB" dirty="0"/>
              <a:t>Nawr 'di ddyrchafu, fy Arglwydd am byth.</a:t>
            </a:r>
          </a:p>
          <a:p>
            <a:pPr>
              <a:defRPr sz="7000"/>
            </a:pPr>
            <a:r>
              <a:rPr lang="cy-GB" dirty="0"/>
              <a:t>Ni allodd angau, na’r bedd ei gaethiwo, </a:t>
            </a:r>
          </a:p>
          <a:p>
            <a:pPr>
              <a:defRPr sz="7000"/>
            </a:pPr>
            <a:r>
              <a:rPr lang="cy-GB" dirty="0"/>
              <a:t>fe gododd yn fyw.</a:t>
            </a:r>
          </a:p>
        </p:txBody>
      </p:sp>
    </p:spTree>
    <p:extLst>
      <p:ext uri="{BB962C8B-B14F-4D97-AF65-F5344CB8AC3E}">
        <p14:creationId xmlns:p14="http://schemas.microsoft.com/office/powerpoint/2010/main" val="419605159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ôr, rwyt ti'n dda,…">
            <a:extLst>
              <a:ext uri="{FF2B5EF4-FFF2-40B4-BE49-F238E27FC236}">
                <a16:creationId xmlns:a16="http://schemas.microsoft.com/office/drawing/2014/main" id="{A839944A-2505-CD41-9BD6-FB8F56B7E842}"/>
              </a:ext>
            </a:extLst>
          </p:cNvPr>
          <p:cNvSpPr txBox="1"/>
          <p:nvPr/>
        </p:nvSpPr>
        <p:spPr>
          <a:xfrm>
            <a:off x="193244" y="1959223"/>
            <a:ext cx="23997512" cy="9797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rPr lang="cy-GB" i="1" dirty="0"/>
              <a:t>Yn byw i fy ngharu, </a:t>
            </a:r>
          </a:p>
          <a:p>
            <a:pPr>
              <a:defRPr sz="7000"/>
            </a:pPr>
            <a:r>
              <a:rPr lang="cy-GB" i="1" dirty="0"/>
              <a:t>yn marw i’m hachub, </a:t>
            </a:r>
          </a:p>
          <a:p>
            <a:pPr>
              <a:defRPr sz="7000"/>
            </a:pPr>
            <a:r>
              <a:rPr lang="cy-GB" i="1" dirty="0"/>
              <a:t>mewn bedd bu yn cario </a:t>
            </a:r>
          </a:p>
          <a:p>
            <a:pPr>
              <a:defRPr sz="7000"/>
            </a:pPr>
            <a:r>
              <a:rPr lang="cy-GB" i="1" dirty="0"/>
              <a:t>fy mhechod i ffwrdd,</a:t>
            </a:r>
          </a:p>
          <a:p>
            <a:pPr>
              <a:defRPr sz="7000"/>
            </a:pPr>
            <a:r>
              <a:rPr lang="cy-GB" i="1" dirty="0"/>
              <a:t>Yn codi i’n cyfiawnhau, </a:t>
            </a:r>
          </a:p>
          <a:p>
            <a:pPr>
              <a:defRPr sz="7000"/>
            </a:pPr>
            <a:r>
              <a:rPr lang="cy-GB" i="1" dirty="0"/>
              <a:t>yn rhad a thragwyddol;</a:t>
            </a:r>
          </a:p>
          <a:p>
            <a:pPr>
              <a:defRPr sz="7000"/>
            </a:pPr>
            <a:r>
              <a:rPr lang="cy-GB" i="1" dirty="0"/>
              <a:t>un diwrnod godidog </a:t>
            </a:r>
          </a:p>
          <a:p>
            <a:pPr>
              <a:defRPr sz="7000"/>
            </a:pPr>
            <a:r>
              <a:rPr lang="cy-GB" i="1" dirty="0"/>
              <a:t>y bydd Ef yn dod,</a:t>
            </a:r>
          </a:p>
          <a:p>
            <a:pPr>
              <a:defRPr sz="7000"/>
            </a:pPr>
            <a:r>
              <a:rPr lang="cy-GB" i="1" dirty="0"/>
              <a:t>Godidog ddydd.</a:t>
            </a:r>
          </a:p>
        </p:txBody>
      </p:sp>
    </p:spTree>
    <p:extLst>
      <p:ext uri="{BB962C8B-B14F-4D97-AF65-F5344CB8AC3E}">
        <p14:creationId xmlns:p14="http://schemas.microsoft.com/office/powerpoint/2010/main" val="66934186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Iôr, rwyt ti'n dda,…"/>
          <p:cNvSpPr txBox="1"/>
          <p:nvPr/>
        </p:nvSpPr>
        <p:spPr>
          <a:xfrm>
            <a:off x="193244" y="4652268"/>
            <a:ext cx="23997512" cy="44114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rPr lang="cy-GB" i="1" dirty="0"/>
              <a:t>Un dydd bydd utgorn yn seinio ei ddyfod,</a:t>
            </a:r>
          </a:p>
          <a:p>
            <a:pPr>
              <a:defRPr sz="7000"/>
            </a:pPr>
            <a:r>
              <a:rPr lang="cy-GB" i="1" dirty="0"/>
              <a:t>Un dydd, bydd yr awyr yn ddisglair i’w glod,</a:t>
            </a:r>
          </a:p>
          <a:p>
            <a:pPr>
              <a:defRPr sz="7000"/>
            </a:pPr>
            <a:r>
              <a:rPr lang="cy-GB" i="1" dirty="0"/>
              <a:t>Un dydd bendigaid yn dod â’m annwyl </a:t>
            </a:r>
          </a:p>
          <a:p>
            <a:pPr>
              <a:defRPr sz="7000"/>
            </a:pPr>
            <a:r>
              <a:rPr lang="cy-GB" i="1" dirty="0"/>
              <a:t>Waredwr Iesu i mi.</a:t>
            </a:r>
          </a:p>
        </p:txBody>
      </p:sp>
    </p:spTree>
    <p:extLst>
      <p:ext uri="{BB962C8B-B14F-4D97-AF65-F5344CB8AC3E}">
        <p14:creationId xmlns:p14="http://schemas.microsoft.com/office/powerpoint/2010/main" val="314126719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You are good gan Israel Houghton / Stephen Bulla.…">
            <a:extLst>
              <a:ext uri="{FF2B5EF4-FFF2-40B4-BE49-F238E27FC236}">
                <a16:creationId xmlns:a16="http://schemas.microsoft.com/office/drawing/2014/main" id="{513E55E6-2948-9747-9005-459DA12A4513}"/>
              </a:ext>
            </a:extLst>
          </p:cNvPr>
          <p:cNvSpPr txBox="1"/>
          <p:nvPr/>
        </p:nvSpPr>
        <p:spPr>
          <a:xfrm>
            <a:off x="18063952" y="12251259"/>
            <a:ext cx="5958362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sz="2000"/>
            </a:pPr>
            <a:r>
              <a:rPr lang="en-GB" dirty="0" err="1"/>
              <a:t>Cyfieithiad</a:t>
            </a:r>
            <a:r>
              <a:rPr lang="en-GB" dirty="0"/>
              <a:t> Cymraeg: Glorious day</a:t>
            </a:r>
          </a:p>
          <a:p>
            <a:pPr algn="r">
              <a:defRPr sz="2000"/>
            </a:pPr>
            <a:r>
              <a:rPr lang="en-GB" dirty="0" err="1"/>
              <a:t>Geiriau</a:t>
            </a:r>
            <a:r>
              <a:rPr lang="en-GB" dirty="0"/>
              <a:t> </a:t>
            </a:r>
            <a:r>
              <a:rPr lang="en-GB" dirty="0" err="1"/>
              <a:t>gan</a:t>
            </a:r>
            <a:r>
              <a:rPr lang="en-GB" dirty="0"/>
              <a:t>: John Wilbur Chapman (1859 - 1918)</a:t>
            </a:r>
          </a:p>
          <a:p>
            <a:pPr algn="r">
              <a:defRPr sz="2000"/>
            </a:pPr>
            <a:r>
              <a:rPr lang="en-GB" dirty="0" err="1"/>
              <a:t>Cyfieithiad</a:t>
            </a:r>
            <a:r>
              <a:rPr lang="en-GB" dirty="0"/>
              <a:t> Cymraeg </a:t>
            </a:r>
            <a:r>
              <a:rPr lang="en-GB" dirty="0" err="1"/>
              <a:t>gan</a:t>
            </a:r>
            <a:r>
              <a:rPr lang="en-GB" dirty="0"/>
              <a:t>: </a:t>
            </a:r>
            <a:r>
              <a:rPr lang="en-GB" dirty="0" err="1"/>
              <a:t>Arwel</a:t>
            </a:r>
            <a:r>
              <a:rPr lang="en-GB" dirty="0"/>
              <a:t> </a:t>
            </a:r>
            <a:r>
              <a:rPr lang="en-GB" dirty="0" err="1"/>
              <a:t>E.Jones</a:t>
            </a:r>
            <a:endParaRPr lang="en-GB" dirty="0"/>
          </a:p>
        </p:txBody>
      </p:sp>
      <p:sp>
        <p:nvSpPr>
          <p:cNvPr id="5" name="Iôr, rwyt ti'n dda,…">
            <a:extLst>
              <a:ext uri="{FF2B5EF4-FFF2-40B4-BE49-F238E27FC236}">
                <a16:creationId xmlns:a16="http://schemas.microsoft.com/office/drawing/2014/main" id="{C2E085B7-4638-FE43-AD95-D28817AC4E86}"/>
              </a:ext>
            </a:extLst>
          </p:cNvPr>
          <p:cNvSpPr txBox="1"/>
          <p:nvPr/>
        </p:nvSpPr>
        <p:spPr>
          <a:xfrm>
            <a:off x="193244" y="1959223"/>
            <a:ext cx="23997512" cy="9797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rPr lang="cy-GB" i="1" dirty="0"/>
              <a:t>Yn byw i fy ngharu, </a:t>
            </a:r>
          </a:p>
          <a:p>
            <a:pPr>
              <a:defRPr sz="7000"/>
            </a:pPr>
            <a:r>
              <a:rPr lang="cy-GB" i="1" dirty="0"/>
              <a:t>yn marw i’m hachub, </a:t>
            </a:r>
          </a:p>
          <a:p>
            <a:pPr>
              <a:defRPr sz="7000"/>
            </a:pPr>
            <a:r>
              <a:rPr lang="cy-GB" i="1" dirty="0"/>
              <a:t>mewn bedd bu yn cario </a:t>
            </a:r>
          </a:p>
          <a:p>
            <a:pPr>
              <a:defRPr sz="7000"/>
            </a:pPr>
            <a:r>
              <a:rPr lang="cy-GB" i="1" dirty="0"/>
              <a:t>fy mhechod i ffwrdd,</a:t>
            </a:r>
          </a:p>
          <a:p>
            <a:pPr>
              <a:defRPr sz="7000"/>
            </a:pPr>
            <a:r>
              <a:rPr lang="cy-GB" i="1" dirty="0"/>
              <a:t>Yn codi i’n cyfiawnhau, </a:t>
            </a:r>
          </a:p>
          <a:p>
            <a:pPr>
              <a:defRPr sz="7000"/>
            </a:pPr>
            <a:r>
              <a:rPr lang="cy-GB" i="1" dirty="0"/>
              <a:t>yn rhad a thragwyddol;</a:t>
            </a:r>
          </a:p>
          <a:p>
            <a:pPr>
              <a:defRPr sz="7000"/>
            </a:pPr>
            <a:r>
              <a:rPr lang="cy-GB" i="1" dirty="0"/>
              <a:t>un diwrnod godidog </a:t>
            </a:r>
          </a:p>
          <a:p>
            <a:pPr>
              <a:defRPr sz="7000"/>
            </a:pPr>
            <a:r>
              <a:rPr lang="cy-GB" i="1" dirty="0"/>
              <a:t>y bydd Ef yn dod,</a:t>
            </a:r>
          </a:p>
          <a:p>
            <a:pPr>
              <a:defRPr sz="7000"/>
            </a:pPr>
            <a:r>
              <a:rPr lang="cy-GB" i="1" dirty="0"/>
              <a:t>Godidog ddydd.</a:t>
            </a:r>
          </a:p>
        </p:txBody>
      </p:sp>
    </p:spTree>
    <p:extLst>
      <p:ext uri="{BB962C8B-B14F-4D97-AF65-F5344CB8AC3E}">
        <p14:creationId xmlns:p14="http://schemas.microsoft.com/office/powerpoint/2010/main" val="56556011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379</Words>
  <Application>Microsoft Macintosh PowerPoint</Application>
  <PresentationFormat>Custom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Helvetica Neue</vt:lpstr>
      <vt:lpstr>Helvetica Neue Light</vt:lpstr>
      <vt:lpstr>Helvetica Neue Medium</vt:lpstr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Rhys Llwyd</cp:lastModifiedBy>
  <cp:revision>16</cp:revision>
  <dcterms:modified xsi:type="dcterms:W3CDTF">2021-02-17T14:21:24Z</dcterms:modified>
</cp:coreProperties>
</file>