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603" r:id="rId3"/>
    <p:sldId id="59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381328"/>
            <a:ext cx="759125" cy="43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532993"/>
            <a:ext cx="97930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Gwelwn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ffrwyth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tyner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di,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Tad,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yn y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lliwiau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cywrain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llonni'n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gwlad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dwyn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cyfaredd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machlud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ei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awr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cynnau'r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llusern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arwyddo'r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wawr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gelwi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tymhorau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deuant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yn eu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pryd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d'eiddo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Di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yw'r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cynllun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rhoi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bod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rown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O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wrth it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ryngu'n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bodd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ôl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haeddiant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y daw pob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rhodd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13"/>
            <a:ext cx="5275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err="1">
                <a:latin typeface="+mj-lt"/>
              </a:rPr>
              <a:t>Tôn</a:t>
            </a:r>
            <a:r>
              <a:rPr lang="en-GB" sz="1800" dirty="0">
                <a:latin typeface="+mj-lt"/>
              </a:rPr>
              <a:t>: </a:t>
            </a:r>
            <a:r>
              <a:rPr lang="en-GB" sz="1800" dirty="0" err="1">
                <a:latin typeface="+mj-lt"/>
              </a:rPr>
              <a:t>Roedd</a:t>
            </a:r>
            <a:r>
              <a:rPr lang="en-GB" sz="1800" dirty="0">
                <a:latin typeface="+mj-lt"/>
              </a:rPr>
              <a:t> yn y </a:t>
            </a:r>
            <a:r>
              <a:rPr lang="en-GB" sz="1800" dirty="0" err="1">
                <a:latin typeface="+mj-lt"/>
              </a:rPr>
              <a:t>wlad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honno</a:t>
            </a:r>
            <a:r>
              <a:rPr lang="en-GB" sz="1800" dirty="0">
                <a:latin typeface="+mj-lt"/>
              </a:rPr>
              <a:t>, 397 </a:t>
            </a:r>
            <a:r>
              <a:rPr lang="en-GB" sz="1800" dirty="0" err="1">
                <a:latin typeface="+mj-lt"/>
              </a:rPr>
              <a:t>Caneuon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Ffydd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260649"/>
            <a:ext cx="9073008" cy="624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Teimlwn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pan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d'ysbryd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							di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atom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â'i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atebion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i'n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gweddïau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am gael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siarad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gyda'r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Un a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ŵyr</a:t>
            </a:r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ddyfnder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pryderon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ymhlyg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hwyr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molwn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di am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estyn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balm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hael</a:t>
            </a:r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i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adfywio'r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clwyfus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grymuso'r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gwael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diolch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rown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 O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wrth it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ryngu'n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bodd</a:t>
            </a:r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ôl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haeddiant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		y daw pob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rhodd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39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244961"/>
            <a:ext cx="92160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err="1">
                <a:latin typeface="+mj-lt"/>
              </a:rPr>
              <a:t>Rhannwn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falm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dy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gariad</a:t>
            </a:r>
            <a:r>
              <a:rPr lang="en-US" sz="3600" dirty="0">
                <a:latin typeface="+mj-lt"/>
              </a:rPr>
              <a:t> pa le </a:t>
            </a:r>
            <a:r>
              <a:rPr lang="en-US" sz="3600" dirty="0" err="1">
                <a:latin typeface="+mj-lt"/>
              </a:rPr>
              <a:t>bynnag</a:t>
            </a:r>
            <a:r>
              <a:rPr lang="en-US" sz="3600" dirty="0">
                <a:latin typeface="+mj-lt"/>
              </a:rPr>
              <a:t> awn -</a:t>
            </a:r>
          </a:p>
          <a:p>
            <a:r>
              <a:rPr lang="en-US" sz="3600" dirty="0" err="1">
                <a:latin typeface="+mj-lt"/>
              </a:rPr>
              <a:t>rhannu</a:t>
            </a:r>
            <a:r>
              <a:rPr lang="en-US" sz="3600" dirty="0">
                <a:latin typeface="+mj-lt"/>
              </a:rPr>
              <a:t> â </a:t>
            </a:r>
            <a:r>
              <a:rPr lang="en-US" sz="3600" dirty="0" err="1">
                <a:latin typeface="+mj-lt"/>
              </a:rPr>
              <a:t>chyd-ddynion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o'th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ystordy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llawn</a:t>
            </a:r>
            <a:r>
              <a:rPr lang="en-US" sz="3600" dirty="0">
                <a:latin typeface="+mj-lt"/>
              </a:rPr>
              <a:t>,</a:t>
            </a:r>
          </a:p>
          <a:p>
            <a:r>
              <a:rPr lang="en-US" sz="3600" dirty="0" err="1">
                <a:latin typeface="+mj-lt"/>
              </a:rPr>
              <a:t>rhannu</a:t>
            </a:r>
            <a:r>
              <a:rPr lang="en-US" sz="3600" dirty="0">
                <a:latin typeface="+mj-lt"/>
              </a:rPr>
              <a:t> gyda </a:t>
            </a:r>
            <a:r>
              <a:rPr lang="en-US" sz="3600" dirty="0" err="1">
                <a:latin typeface="+mj-lt"/>
              </a:rPr>
              <a:t>diolch</a:t>
            </a:r>
            <a:r>
              <a:rPr lang="en-US" sz="3600" dirty="0">
                <a:latin typeface="+mj-lt"/>
              </a:rPr>
              <a:t> am </a:t>
            </a:r>
            <a:r>
              <a:rPr lang="en-US" sz="3600" dirty="0" err="1">
                <a:latin typeface="+mj-lt"/>
              </a:rPr>
              <a:t>i'th</a:t>
            </a:r>
            <a:r>
              <a:rPr lang="en-US" sz="3600" dirty="0">
                <a:latin typeface="+mj-lt"/>
              </a:rPr>
              <a:t> Fab </a:t>
            </a:r>
            <a:r>
              <a:rPr lang="en-US" sz="3600" dirty="0" err="1">
                <a:latin typeface="+mj-lt"/>
              </a:rPr>
              <a:t>dy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hun</a:t>
            </a:r>
            <a:endParaRPr lang="en-US" sz="3600" dirty="0">
              <a:latin typeface="+mj-lt"/>
            </a:endParaRPr>
          </a:p>
          <a:p>
            <a:r>
              <a:rPr lang="en-US" sz="3600" dirty="0" err="1">
                <a:latin typeface="+mj-lt"/>
              </a:rPr>
              <a:t>glymu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cwlwm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cariad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rhyngot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Ti</a:t>
            </a:r>
            <a:r>
              <a:rPr lang="en-US" sz="3600" dirty="0">
                <a:latin typeface="+mj-lt"/>
              </a:rPr>
              <a:t> a </a:t>
            </a:r>
            <a:r>
              <a:rPr lang="en-US" sz="3600" dirty="0" err="1">
                <a:latin typeface="+mj-lt"/>
              </a:rPr>
              <a:t>dyn</a:t>
            </a:r>
            <a:r>
              <a:rPr lang="en-US" sz="3600" dirty="0">
                <a:latin typeface="+mj-lt"/>
              </a:rPr>
              <a:t>;</a:t>
            </a:r>
          </a:p>
          <a:p>
            <a:r>
              <a:rPr lang="en-US" sz="3600" dirty="0" err="1">
                <a:latin typeface="+mj-lt"/>
              </a:rPr>
              <a:t>na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foed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inni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laesu'r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cwlwm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glymodd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ef</a:t>
            </a:r>
            <a:endParaRPr lang="en-US" sz="3600" dirty="0">
              <a:latin typeface="+mj-lt"/>
            </a:endParaRPr>
          </a:p>
          <a:p>
            <a:r>
              <a:rPr lang="en-US" sz="3600" dirty="0" err="1">
                <a:latin typeface="+mj-lt"/>
              </a:rPr>
              <a:t>er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mwyn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dwyn</a:t>
            </a:r>
            <a:r>
              <a:rPr lang="en-US" sz="3600" dirty="0">
                <a:latin typeface="+mj-lt"/>
              </a:rPr>
              <a:t> ei </a:t>
            </a:r>
            <a:r>
              <a:rPr lang="en-US" sz="3600" dirty="0" err="1">
                <a:latin typeface="+mj-lt"/>
              </a:rPr>
              <a:t>deulu'n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nes</a:t>
            </a:r>
            <a:r>
              <a:rPr lang="en-US" sz="3600" dirty="0">
                <a:latin typeface="+mj-lt"/>
              </a:rPr>
              <a:t> at </a:t>
            </a:r>
            <a:r>
              <a:rPr lang="en-US" sz="3600" dirty="0" err="1">
                <a:latin typeface="+mj-lt"/>
              </a:rPr>
              <a:t>deyrnas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nef</a:t>
            </a:r>
            <a:endParaRPr lang="en-US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		</a:t>
            </a:r>
            <a:r>
              <a:rPr lang="en-US" sz="3600" dirty="0" err="1">
                <a:latin typeface="+mj-lt"/>
              </a:rPr>
              <a:t>diolch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rown</a:t>
            </a:r>
            <a:r>
              <a:rPr lang="en-US" sz="3600" dirty="0">
                <a:latin typeface="+mj-lt"/>
              </a:rPr>
              <a:t> o </a:t>
            </a:r>
            <a:r>
              <a:rPr lang="en-US" sz="3600" dirty="0" err="1">
                <a:latin typeface="+mj-lt"/>
              </a:rPr>
              <a:t>Arglwydd</a:t>
            </a:r>
            <a:r>
              <a:rPr lang="en-US" sz="3600" dirty="0">
                <a:latin typeface="+mj-lt"/>
              </a:rPr>
              <a:t> </a:t>
            </a:r>
          </a:p>
          <a:p>
            <a:r>
              <a:rPr lang="en-US" sz="3600" dirty="0">
                <a:latin typeface="+mj-lt"/>
              </a:rPr>
              <a:t>		wrth it </a:t>
            </a:r>
            <a:r>
              <a:rPr lang="en-US" sz="3600" dirty="0" err="1">
                <a:latin typeface="+mj-lt"/>
              </a:rPr>
              <a:t>ryngu'n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bodd</a:t>
            </a:r>
            <a:endParaRPr lang="en-US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		</a:t>
            </a:r>
            <a:r>
              <a:rPr lang="en-US" sz="3600" dirty="0" err="1">
                <a:latin typeface="+mj-lt"/>
              </a:rPr>
              <a:t>nad</a:t>
            </a:r>
            <a:r>
              <a:rPr lang="en-US" sz="3600" dirty="0">
                <a:latin typeface="+mj-lt"/>
              </a:rPr>
              <a:t> yn </a:t>
            </a:r>
            <a:r>
              <a:rPr lang="en-US" sz="3600" dirty="0" err="1">
                <a:latin typeface="+mj-lt"/>
              </a:rPr>
              <a:t>ôl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ein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haeddiant</a:t>
            </a:r>
            <a:r>
              <a:rPr lang="en-US" sz="3600" dirty="0">
                <a:latin typeface="+mj-lt"/>
              </a:rPr>
              <a:t> </a:t>
            </a:r>
            <a:r>
              <a:rPr lang="en-US" sz="3600" dirty="0" err="1">
                <a:latin typeface="+mj-lt"/>
              </a:rPr>
              <a:t>ni</a:t>
            </a:r>
            <a:r>
              <a:rPr lang="en-US" sz="3600" dirty="0">
                <a:latin typeface="+mj-lt"/>
              </a:rPr>
              <a:t> </a:t>
            </a:r>
          </a:p>
          <a:p>
            <a:r>
              <a:rPr lang="en-US" sz="3600" dirty="0">
                <a:latin typeface="+mj-lt"/>
              </a:rPr>
              <a:t>		y </a:t>
            </a:r>
            <a:r>
              <a:rPr lang="en-US" sz="3600" dirty="0" err="1">
                <a:latin typeface="+mj-lt"/>
              </a:rPr>
              <a:t>daw</a:t>
            </a:r>
            <a:r>
              <a:rPr lang="en-US" sz="3600" dirty="0">
                <a:latin typeface="+mj-lt"/>
              </a:rPr>
              <a:t> pob </a:t>
            </a:r>
            <a:r>
              <a:rPr lang="en-US" sz="3600" dirty="0" err="1">
                <a:latin typeface="+mj-lt"/>
              </a:rPr>
              <a:t>rhodd</a:t>
            </a:r>
            <a:r>
              <a:rPr lang="en-US" sz="3600" dirty="0">
                <a:latin typeface="+mj-lt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36600" y="623731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779912" y="6550223"/>
            <a:ext cx="52709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dirty="0">
                <a:latin typeface="Arial" pitchFamily="34" charset="0"/>
                <a:cs typeface="Arial" pitchFamily="34" charset="0"/>
              </a:rPr>
              <a:t>Alice Evans. Defnyddiwyd drwy ganiatâd.</a:t>
            </a:r>
          </a:p>
        </p:txBody>
      </p:sp>
    </p:spTree>
    <p:extLst>
      <p:ext uri="{BB962C8B-B14F-4D97-AF65-F5344CB8AC3E}">
        <p14:creationId xmlns:p14="http://schemas.microsoft.com/office/powerpoint/2010/main" val="260843076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1726</TotalTime>
  <Words>130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677</cp:revision>
  <dcterms:modified xsi:type="dcterms:W3CDTF">2016-03-04T13:04:25Z</dcterms:modified>
</cp:coreProperties>
</file>