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6"/>
  </p:notesMasterIdLst>
  <p:sldIdLst>
    <p:sldId id="411" r:id="rId2"/>
    <p:sldId id="413" r:id="rId3"/>
    <p:sldId id="414" r:id="rId4"/>
    <p:sldId id="412" r:id="rId5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72" autoAdjust="0"/>
    <p:restoredTop sz="90909" autoAdjust="0"/>
  </p:normalViewPr>
  <p:slideViewPr>
    <p:cSldViewPr>
      <p:cViewPr varScale="1">
        <p:scale>
          <a:sx n="104" d="100"/>
          <a:sy n="104" d="100"/>
        </p:scale>
        <p:origin x="1920" y="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y-GB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EFF54-4250-4201-BCB0-30AD22449BEF}" type="slidenum">
              <a:rPr lang="cy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y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y-GB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EFF54-4250-4201-BCB0-30AD22449BEF}" type="slidenum">
              <a:rPr lang="cy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y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y-GB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7EFF54-4250-4201-BCB0-30AD22449BEF}" type="slidenum">
              <a:rPr lang="cy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y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y-GB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3ACDBA5-45E0-43BF-AE7B-011A39DDE724}" type="slidenum">
              <a:rPr lang="cy-GB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y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280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1547664" y="687288"/>
            <a:ext cx="6840760" cy="5334000"/>
          </a:xfrm>
        </p:spPr>
        <p:txBody>
          <a:bodyPr/>
          <a:lstStyle/>
          <a:p>
            <a:pPr algn="l"/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deyrnas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Dduw</a:t>
            </a:r>
            <a:r>
              <a:rPr lang="en-US" sz="4000" dirty="0">
                <a:solidFill>
                  <a:schemeClr val="bg1"/>
                </a:solidFill>
              </a:rPr>
              <a:t> Dad,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yw'r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cyfanfyd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gyd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ddwyfol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lywodraeth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sy'n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cynnal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pob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byd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teyrnasoedd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ddaear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darfyddant</a:t>
            </a:r>
            <a:r>
              <a:rPr lang="en-US" sz="4000" dirty="0">
                <a:solidFill>
                  <a:schemeClr val="bg1"/>
                </a:solidFill>
              </a:rPr>
              <a:t> bob un,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tragwyddol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deyrnas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fel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tithau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hun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  <a:br>
              <a:rPr lang="en-US" sz="4000" dirty="0">
                <a:solidFill>
                  <a:schemeClr val="bg1"/>
                </a:solidFill>
              </a:rPr>
            </a:br>
            <a:br>
              <a:rPr lang="en-GB" sz="4000" dirty="0">
                <a:solidFill>
                  <a:schemeClr val="bg1"/>
                </a:solidFill>
              </a:rPr>
            </a:b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>
                <a:latin typeface="Arial" pitchFamily="34" charset="0"/>
                <a:cs typeface="Arial" pitchFamily="34" charset="0"/>
              </a:rPr>
              <a:t>: 266</a:t>
            </a: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1619672" y="615280"/>
            <a:ext cx="6696744" cy="5334000"/>
          </a:xfrm>
        </p:spPr>
        <p:txBody>
          <a:bodyPr/>
          <a:lstStyle/>
          <a:p>
            <a:pPr algn="l"/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deyrnas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ddaeth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Fab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r>
              <a:rPr lang="en-US" sz="4000" dirty="0" err="1">
                <a:solidFill>
                  <a:schemeClr val="bg1"/>
                </a:solidFill>
              </a:rPr>
              <a:t>Iesu</a:t>
            </a:r>
            <a:r>
              <a:rPr lang="en-US" sz="4000" dirty="0">
                <a:solidFill>
                  <a:schemeClr val="bg1"/>
                </a:solidFill>
              </a:rPr>
              <a:t> Grist,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fyd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llawn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anobaith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gaeth</a:t>
            </a:r>
            <a:r>
              <a:rPr lang="en-US" sz="4000" dirty="0">
                <a:solidFill>
                  <a:schemeClr val="bg1"/>
                </a:solidFill>
              </a:rPr>
              <a:t> ac </a:t>
            </a:r>
            <a:r>
              <a:rPr lang="en-US" sz="4000" dirty="0" err="1">
                <a:solidFill>
                  <a:schemeClr val="bg1"/>
                </a:solidFill>
              </a:rPr>
              <a:t>yn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drist</a:t>
            </a:r>
            <a:r>
              <a:rPr lang="en-US" sz="4000" dirty="0">
                <a:solidFill>
                  <a:schemeClr val="bg1"/>
                </a:solidFill>
              </a:rPr>
              <a:t>;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cyfiawnder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chariad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dan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goron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groes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Efengyl</a:t>
            </a:r>
            <a:r>
              <a:rPr lang="en-US" sz="4000" dirty="0">
                <a:solidFill>
                  <a:schemeClr val="bg1"/>
                </a:solidFill>
              </a:rPr>
              <a:t> y </a:t>
            </a:r>
            <a:r>
              <a:rPr lang="en-US" sz="4000" dirty="0" err="1">
                <a:solidFill>
                  <a:schemeClr val="bg1"/>
                </a:solidFill>
              </a:rPr>
              <a:t>deyrnas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yw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gobaith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pob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oes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  <a:br>
              <a:rPr lang="en-GB" sz="4000" dirty="0">
                <a:solidFill>
                  <a:schemeClr val="bg1"/>
                </a:solidFill>
              </a:rPr>
            </a:b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Grp="1" noChangeArrowheads="1"/>
          </p:cNvSpPr>
          <p:nvPr>
            <p:ph type="title"/>
          </p:nvPr>
        </p:nvSpPr>
        <p:spPr>
          <a:xfrm>
            <a:off x="1475656" y="615280"/>
            <a:ext cx="6696744" cy="5334000"/>
          </a:xfrm>
        </p:spPr>
        <p:txBody>
          <a:bodyPr/>
          <a:lstStyle/>
          <a:p>
            <a:pPr algn="l"/>
            <a:r>
              <a:rPr lang="en-US" sz="4000" dirty="0">
                <a:solidFill>
                  <a:schemeClr val="bg1"/>
                </a:solidFill>
              </a:rPr>
              <a:t>O deled </a:t>
            </a:r>
            <a:r>
              <a:rPr lang="en-US" sz="4000" dirty="0" err="1">
                <a:solidFill>
                  <a:schemeClr val="bg1"/>
                </a:solidFill>
              </a:rPr>
              <a:t>dy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deyrnas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i'n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calon</a:t>
            </a:r>
            <a:r>
              <a:rPr lang="en-US" sz="4000" dirty="0">
                <a:solidFill>
                  <a:schemeClr val="bg1"/>
                </a:solidFill>
              </a:rPr>
              <a:t>, O </a:t>
            </a:r>
            <a:r>
              <a:rPr lang="en-US" sz="4000" dirty="0" err="1">
                <a:solidFill>
                  <a:schemeClr val="bg1"/>
                </a:solidFill>
              </a:rPr>
              <a:t>Dduw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d'ewyllys</a:t>
            </a:r>
            <a:r>
              <a:rPr lang="en-US" sz="4000" dirty="0">
                <a:solidFill>
                  <a:schemeClr val="bg1"/>
                </a:solidFill>
              </a:rPr>
              <a:t> o </a:t>
            </a:r>
            <a:r>
              <a:rPr lang="en-US" sz="4000" dirty="0" err="1">
                <a:solidFill>
                  <a:schemeClr val="bg1"/>
                </a:solidFill>
              </a:rPr>
              <a:t>wirfodd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	yn </a:t>
            </a:r>
            <a:r>
              <a:rPr lang="en-US" sz="4000" dirty="0" err="1">
                <a:solidFill>
                  <a:schemeClr val="bg1"/>
                </a:solidFill>
              </a:rPr>
              <a:t>briffordd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ein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byw</a:t>
            </a:r>
            <a:r>
              <a:rPr lang="en-US" sz="4000" dirty="0">
                <a:solidFill>
                  <a:schemeClr val="bg1"/>
                </a:solidFill>
              </a:rPr>
              <a:t>,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 err="1">
                <a:solidFill>
                  <a:schemeClr val="bg1"/>
                </a:solidFill>
              </a:rPr>
              <a:t>boed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cyfoeth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chynnyrch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	yr </a:t>
            </a:r>
            <a:r>
              <a:rPr lang="en-US" sz="4000" dirty="0" err="1">
                <a:solidFill>
                  <a:schemeClr val="bg1"/>
                </a:solidFill>
              </a:rPr>
              <a:t>holl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r>
              <a:rPr lang="en-US" sz="4000" dirty="0" err="1">
                <a:solidFill>
                  <a:schemeClr val="bg1"/>
                </a:solidFill>
              </a:rPr>
              <a:t>ddaear</a:t>
            </a:r>
            <a:r>
              <a:rPr lang="en-US" sz="4000" dirty="0">
                <a:solidFill>
                  <a:schemeClr val="bg1"/>
                </a:solidFill>
              </a:rPr>
              <a:t> faith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i bob un yn </a:t>
            </a:r>
            <a:r>
              <a:rPr lang="en-US" sz="4000" dirty="0" err="1">
                <a:solidFill>
                  <a:schemeClr val="bg1"/>
                </a:solidFill>
              </a:rPr>
              <a:t>foddion</a:t>
            </a:r>
            <a:r>
              <a:rPr lang="en-US" sz="4000" dirty="0">
                <a:solidFill>
                  <a:schemeClr val="bg1"/>
                </a:solidFill>
              </a:rPr>
              <a:t> </a:t>
            </a:r>
            <a:br>
              <a:rPr lang="en-US" sz="4000" dirty="0">
                <a:solidFill>
                  <a:schemeClr val="bg1"/>
                </a:solidFill>
              </a:rPr>
            </a:br>
            <a:r>
              <a:rPr lang="en-US" sz="4000" dirty="0">
                <a:solidFill>
                  <a:schemeClr val="bg1"/>
                </a:solidFill>
              </a:rPr>
              <a:t>	</a:t>
            </a:r>
            <a:r>
              <a:rPr lang="en-US" sz="4000" dirty="0" err="1">
                <a:solidFill>
                  <a:schemeClr val="bg1"/>
                </a:solidFill>
              </a:rPr>
              <a:t>cynhaliaeth</a:t>
            </a:r>
            <a:r>
              <a:rPr lang="en-US" sz="4000" dirty="0">
                <a:solidFill>
                  <a:schemeClr val="bg1"/>
                </a:solidFill>
              </a:rPr>
              <a:t> a </a:t>
            </a:r>
            <a:r>
              <a:rPr lang="en-US" sz="4000" dirty="0" err="1">
                <a:solidFill>
                  <a:schemeClr val="bg1"/>
                </a:solidFill>
              </a:rPr>
              <a:t>gwaith</a:t>
            </a:r>
            <a:r>
              <a:rPr lang="en-US" sz="4000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321296" y="620688"/>
            <a:ext cx="6851104" cy="5299720"/>
          </a:xfrm>
        </p:spPr>
        <p:txBody>
          <a:bodyPr/>
          <a:lstStyle/>
          <a:p>
            <a:pPr algn="l"/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I'n plith doed dy deyrnas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i'r oesoedd i ddod -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 fyw i'r dyfodol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drwy d'Eglwys er clod;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cenhedloedd ac ieithoedd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a'u doniau ynghyd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mewn mawl yn cyffesu 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Gwaredwr y byd.</a:t>
            </a: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b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y-GB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					</a:t>
            </a:r>
            <a:endParaRPr lang="en-GB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950454" y="5877272"/>
            <a:ext cx="5357850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ectangle 5"/>
          <p:cNvSpPr/>
          <p:nvPr/>
        </p:nvSpPr>
        <p:spPr>
          <a:xfrm>
            <a:off x="5436096" y="6211669"/>
            <a:ext cx="310089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200" dirty="0">
              <a:latin typeface="Arial" pitchFamily="34" charset="0"/>
              <a:cs typeface="Arial" pitchFamily="34" charset="0"/>
            </a:endParaRPr>
          </a:p>
          <a:p>
            <a:pPr algn="r"/>
            <a:r>
              <a:rPr lang="en-US" sz="1200" dirty="0">
                <a:latin typeface="Arial" pitchFamily="34" charset="0"/>
                <a:cs typeface="Arial" pitchFamily="34" charset="0"/>
              </a:rPr>
              <a:t>TUDOR DAVIES © Gwyn T. Davies.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Defnyddiwyd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drwy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200" dirty="0" err="1">
                <a:latin typeface="Arial" pitchFamily="34" charset="0"/>
                <a:cs typeface="Arial" pitchFamily="34" charset="0"/>
              </a:rPr>
              <a:t>ganiatâd</a:t>
            </a:r>
            <a:r>
              <a:rPr lang="en-US" sz="1200" dirty="0">
                <a:latin typeface="Arial" pitchFamily="34" charset="0"/>
                <a:cs typeface="Arial" pitchFamily="34" charset="0"/>
              </a:rPr>
              <a:t>.</a:t>
            </a:r>
            <a:endParaRPr lang="en-GB" sz="1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1114</TotalTime>
  <Words>42</Words>
  <Application>Microsoft Office PowerPoint</Application>
  <PresentationFormat>On-screen Show (4:3)</PresentationFormat>
  <Paragraphs>14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Lucida Sans Unicode</vt:lpstr>
      <vt:lpstr>Times New Roman</vt:lpstr>
      <vt:lpstr>Webdings</vt:lpstr>
      <vt:lpstr>Default Design</vt:lpstr>
      <vt:lpstr>Dy deyrnas, Dduw Dad,   yw'r cyfanfyd i gyd,  dy ddwyfol lywodraeth   sy'n cynnal pob byd;  teyrnasoedd y ddaear,   darfyddant bob un,  tragwyddol dy deyrnas   fel tithau dy hun.  </vt:lpstr>
      <vt:lpstr>Dy deyrnas a ddaeth   yn dy Fab, Iesu Grist,  i fyd llawn anobaith,   yn gaeth ac yn drist;  cyfiawnder a chariad   dan goron ei groes,  Efengyl y deyrnas   yw gobaith pob oes. </vt:lpstr>
      <vt:lpstr>O deled dy deyrnas   i'n calon, O Dduw,  d'ewyllys o wirfodd   yn briffordd ein byw,  boed cyfoeth a chynnyrch   yr holl ddaear faith  i bob un yn foddion   cynhaliaeth a gwaith.</vt:lpstr>
      <vt:lpstr>I'n plith doed dy deyrnas   i'r oesoedd i ddod - gan fyw i'r dyfodol   drwy d'Eglwys er clod; cenhedloedd ac ieithoedd   a'u doniau ynghyd mewn mawl yn cyffesu   Gwaredwr y byd.      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260</cp:revision>
  <dcterms:modified xsi:type="dcterms:W3CDTF">2016-03-11T12:40:16Z</dcterms:modified>
</cp:coreProperties>
</file>