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519" r:id="rId2"/>
    <p:sldId id="528" r:id="rId3"/>
    <p:sldId id="52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90" y="7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827584" y="116632"/>
            <a:ext cx="835292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200" dirty="0">
                <a:latin typeface="+mj-lt"/>
              </a:rPr>
              <a:t>O Waredwr mawr y ddaear</a:t>
            </a:r>
          </a:p>
          <a:p>
            <a:r>
              <a:rPr lang="cy-GB" sz="4200" dirty="0">
                <a:latin typeface="+mj-lt"/>
              </a:rPr>
              <a:t>Ganwyd gynt ym </a:t>
            </a:r>
            <a:r>
              <a:rPr lang="cy-GB" sz="4200" dirty="0" err="1">
                <a:latin typeface="+mj-lt"/>
              </a:rPr>
              <a:t>Methlem</a:t>
            </a:r>
            <a:r>
              <a:rPr lang="cy-GB" sz="4200" dirty="0">
                <a:latin typeface="+mj-lt"/>
              </a:rPr>
              <a:t> dref;</a:t>
            </a:r>
          </a:p>
          <a:p>
            <a:r>
              <a:rPr lang="cy-GB" sz="4200" dirty="0">
                <a:latin typeface="+mj-lt"/>
              </a:rPr>
              <a:t>Daw’r cenhedloedd oll i’th ganmol,</a:t>
            </a:r>
          </a:p>
          <a:p>
            <a:r>
              <a:rPr lang="cy-GB" sz="4200" dirty="0">
                <a:latin typeface="+mj-lt"/>
              </a:rPr>
              <a:t>Mab i Dduw sy’n  blentyn Nef.</a:t>
            </a:r>
          </a:p>
          <a:p>
            <a:r>
              <a:rPr lang="cy-GB" sz="4200" dirty="0">
                <a:latin typeface="+mj-lt"/>
              </a:rPr>
              <a:t> </a:t>
            </a:r>
          </a:p>
          <a:p>
            <a:r>
              <a:rPr lang="cy-GB" sz="4200" dirty="0">
                <a:latin typeface="+mj-lt"/>
              </a:rPr>
              <a:t>Nid ewyllys dyn </a:t>
            </a:r>
            <a:r>
              <a:rPr lang="cy-GB" sz="4200" dirty="0" err="1">
                <a:latin typeface="+mj-lt"/>
              </a:rPr>
              <a:t>fu’th</a:t>
            </a:r>
            <a:r>
              <a:rPr lang="cy-GB" sz="4200" dirty="0">
                <a:latin typeface="+mj-lt"/>
              </a:rPr>
              <a:t> hanes</a:t>
            </a:r>
          </a:p>
          <a:p>
            <a:r>
              <a:rPr lang="cy-GB" sz="4200" dirty="0">
                <a:latin typeface="+mj-lt"/>
              </a:rPr>
              <a:t>Ond yn rodd i ni drwy ras,</a:t>
            </a:r>
          </a:p>
          <a:p>
            <a:r>
              <a:rPr lang="cy-GB" sz="4200" dirty="0">
                <a:latin typeface="+mj-lt"/>
              </a:rPr>
              <a:t>Cariad dwyfol yw dy anian</a:t>
            </a:r>
          </a:p>
          <a:p>
            <a:r>
              <a:rPr lang="cy-GB" sz="4200" dirty="0">
                <a:latin typeface="+mj-lt"/>
              </a:rPr>
              <a:t>Sanctaidd yw dy </a:t>
            </a:r>
            <a:r>
              <a:rPr lang="cy-GB" sz="4200" dirty="0" err="1">
                <a:latin typeface="+mj-lt"/>
              </a:rPr>
              <a:t>nefol</a:t>
            </a:r>
            <a:r>
              <a:rPr lang="cy-GB" sz="4200" dirty="0">
                <a:latin typeface="+mj-lt"/>
              </a:rPr>
              <a:t> dras.</a:t>
            </a:r>
          </a:p>
          <a:p>
            <a:r>
              <a:rPr lang="cy-GB" sz="4200" dirty="0">
                <a:latin typeface="+mj-lt"/>
              </a:rPr>
              <a:t> </a:t>
            </a:r>
            <a:r>
              <a:rPr lang="cy-GB" sz="4200" dirty="0" smtClean="0">
                <a:latin typeface="+mj-lt"/>
              </a:rPr>
              <a:t> </a:t>
            </a:r>
            <a:endParaRPr lang="cy-GB" sz="4200" dirty="0">
              <a:latin typeface="+mj-lt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187624" y="188640"/>
            <a:ext cx="756084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200" dirty="0" smtClean="0">
                <a:latin typeface="+mj-lt"/>
              </a:rPr>
              <a:t>Dwyfol </a:t>
            </a:r>
            <a:r>
              <a:rPr lang="cy-GB" sz="4200" dirty="0">
                <a:latin typeface="+mj-lt"/>
              </a:rPr>
              <a:t>blentyn, tyrd i’n canol</a:t>
            </a:r>
          </a:p>
          <a:p>
            <a:r>
              <a:rPr lang="cy-GB" sz="4200" dirty="0">
                <a:latin typeface="+mj-lt"/>
              </a:rPr>
              <a:t>Fel y </a:t>
            </a:r>
            <a:r>
              <a:rPr lang="cy-GB" sz="4200" dirty="0" err="1">
                <a:latin typeface="+mj-lt"/>
              </a:rPr>
              <a:t>gallom</a:t>
            </a:r>
            <a:r>
              <a:rPr lang="cy-GB" sz="4200" dirty="0">
                <a:latin typeface="+mj-lt"/>
              </a:rPr>
              <a:t> weled Duw</a:t>
            </a:r>
          </a:p>
          <a:p>
            <a:r>
              <a:rPr lang="cy-GB" sz="4200" dirty="0">
                <a:latin typeface="+mj-lt"/>
              </a:rPr>
              <a:t>A chael profi gwyrth dy gwmni</a:t>
            </a:r>
          </a:p>
          <a:p>
            <a:r>
              <a:rPr lang="cy-GB" sz="4200" dirty="0">
                <a:latin typeface="+mj-lt"/>
              </a:rPr>
              <a:t>A darganfod beth yw byw.</a:t>
            </a:r>
          </a:p>
          <a:p>
            <a:r>
              <a:rPr lang="cy-GB" sz="4200" dirty="0">
                <a:latin typeface="+mj-lt"/>
              </a:rPr>
              <a:t> </a:t>
            </a:r>
          </a:p>
          <a:p>
            <a:r>
              <a:rPr lang="cy-GB" sz="4200" dirty="0">
                <a:latin typeface="+mj-lt"/>
              </a:rPr>
              <a:t>Wrth </a:t>
            </a:r>
            <a:r>
              <a:rPr lang="cy-GB" sz="4200" dirty="0" err="1">
                <a:latin typeface="+mj-lt"/>
              </a:rPr>
              <a:t>it</a:t>
            </a:r>
            <a:r>
              <a:rPr lang="cy-GB" sz="4200" dirty="0">
                <a:latin typeface="+mj-lt"/>
              </a:rPr>
              <a:t> wisgo cnawd y ddaear,</a:t>
            </a:r>
          </a:p>
          <a:p>
            <a:r>
              <a:rPr lang="cy-GB" sz="4200" dirty="0">
                <a:latin typeface="+mj-lt"/>
              </a:rPr>
              <a:t>Megis dyn di-hawl, di-rym</a:t>
            </a:r>
          </a:p>
          <a:p>
            <a:r>
              <a:rPr lang="cy-GB" sz="4200" dirty="0">
                <a:latin typeface="+mj-lt"/>
              </a:rPr>
              <a:t>Cymorth ni i werthfawrogi</a:t>
            </a:r>
          </a:p>
          <a:p>
            <a:r>
              <a:rPr lang="cy-GB" sz="4200" dirty="0">
                <a:latin typeface="+mj-lt"/>
              </a:rPr>
              <a:t>I ti brofi’r hoelion llym</a:t>
            </a:r>
            <a:r>
              <a:rPr lang="cy-GB" sz="4200" dirty="0" smtClean="0">
                <a:latin typeface="+mj-lt"/>
              </a:rPr>
              <a:t>.</a:t>
            </a:r>
            <a:endParaRPr lang="cy-GB" sz="4200" dirty="0">
              <a:latin typeface="+mj-lt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4183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971600" y="404664"/>
            <a:ext cx="8028384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200" dirty="0">
                <a:latin typeface="+mj-lt"/>
              </a:rPr>
              <a:t>Rhaid i ninnau heddiw ddeall</a:t>
            </a:r>
          </a:p>
          <a:p>
            <a:r>
              <a:rPr lang="cy-GB" sz="4200" dirty="0">
                <a:latin typeface="+mj-lt"/>
              </a:rPr>
              <a:t>Rym y Pasg ar lwyfan byd,</a:t>
            </a:r>
          </a:p>
          <a:p>
            <a:r>
              <a:rPr lang="cy-GB" sz="4200" dirty="0">
                <a:latin typeface="+mj-lt"/>
              </a:rPr>
              <a:t>A darganfod dolen </a:t>
            </a:r>
            <a:r>
              <a:rPr lang="cy-GB" sz="4200" dirty="0" err="1">
                <a:latin typeface="+mj-lt"/>
              </a:rPr>
              <a:t>Bethlem</a:t>
            </a:r>
            <a:endParaRPr lang="cy-GB" sz="4200" dirty="0">
              <a:latin typeface="+mj-lt"/>
            </a:endParaRPr>
          </a:p>
          <a:p>
            <a:r>
              <a:rPr lang="cy-GB" sz="4200" dirty="0">
                <a:latin typeface="+mj-lt"/>
              </a:rPr>
              <a:t>Cysgod croes uwchlaw dy grud.</a:t>
            </a:r>
          </a:p>
          <a:p>
            <a:r>
              <a:rPr lang="cy-GB" sz="4200" dirty="0" smtClean="0">
                <a:latin typeface="+mj-lt"/>
              </a:rPr>
              <a:t> </a:t>
            </a:r>
            <a:endParaRPr lang="cy-GB" sz="4200" dirty="0"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195736" y="4221088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6" name="TextBox 5"/>
          <p:cNvSpPr txBox="1"/>
          <p:nvPr/>
        </p:nvSpPr>
        <p:spPr>
          <a:xfrm>
            <a:off x="1799184" y="6023029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1200" dirty="0">
              <a:latin typeface="+mj-lt"/>
            </a:endParaRPr>
          </a:p>
          <a:p>
            <a:pPr algn="r"/>
            <a:r>
              <a:rPr lang="en-GB" sz="1200" dirty="0" smtClean="0">
                <a:latin typeface="+mj-lt"/>
              </a:rPr>
              <a:t>© Denzil I. John, </a:t>
            </a:r>
            <a:r>
              <a:rPr lang="en-GB" sz="1200" dirty="0" err="1">
                <a:latin typeface="+mj-lt"/>
              </a:rPr>
              <a:t>Defnyddiwyd</a:t>
            </a:r>
            <a:r>
              <a:rPr lang="en-GB" sz="1200" dirty="0">
                <a:latin typeface="+mj-lt"/>
              </a:rPr>
              <a:t> </a:t>
            </a:r>
            <a:r>
              <a:rPr lang="en-GB" sz="1200" dirty="0" err="1">
                <a:latin typeface="+mj-lt"/>
              </a:rPr>
              <a:t>drwy</a:t>
            </a:r>
            <a:r>
              <a:rPr lang="en-GB" sz="1200" dirty="0">
                <a:latin typeface="+mj-lt"/>
              </a:rPr>
              <a:t> </a:t>
            </a:r>
            <a:r>
              <a:rPr lang="en-GB" sz="1200" dirty="0" err="1">
                <a:latin typeface="+mj-lt"/>
              </a:rPr>
              <a:t>ganiatâd</a:t>
            </a:r>
            <a:r>
              <a:rPr lang="en-GB" sz="1200" dirty="0">
                <a:latin typeface="+mj-lt"/>
              </a:rPr>
              <a:t>. (</a:t>
            </a:r>
            <a:r>
              <a:rPr lang="en-GB" sz="1200" dirty="0" err="1">
                <a:latin typeface="+mj-lt"/>
              </a:rPr>
              <a:t>ysbrydolwyd</a:t>
            </a:r>
            <a:r>
              <a:rPr lang="en-GB" sz="1200" dirty="0">
                <a:latin typeface="+mj-lt"/>
              </a:rPr>
              <a:t> </a:t>
            </a:r>
            <a:r>
              <a:rPr lang="en-GB" sz="1200" dirty="0" err="1" smtClean="0">
                <a:latin typeface="+mj-lt"/>
              </a:rPr>
              <a:t>gan</a:t>
            </a:r>
            <a:r>
              <a:rPr lang="en-GB" sz="1200" dirty="0" smtClean="0">
                <a:latin typeface="+mj-lt"/>
              </a:rPr>
              <a:t>, </a:t>
            </a:r>
            <a:r>
              <a:rPr lang="en-GB" sz="1200" i="1" dirty="0" smtClean="0">
                <a:latin typeface="+mj-lt"/>
              </a:rPr>
              <a:t>COME</a:t>
            </a:r>
            <a:r>
              <a:rPr lang="en-GB" sz="1200" i="1" dirty="0">
                <a:latin typeface="+mj-lt"/>
              </a:rPr>
              <a:t>, THOU REDEEMER OF THE EARTH </a:t>
            </a:r>
            <a:r>
              <a:rPr lang="en-GB" sz="1200" dirty="0">
                <a:latin typeface="+mj-lt"/>
              </a:rPr>
              <a:t>John M. Neale 1818-1866 </a:t>
            </a:r>
            <a:r>
              <a:rPr lang="en-GB" sz="1200" dirty="0" err="1">
                <a:latin typeface="+mj-lt"/>
              </a:rPr>
              <a:t>o'r</a:t>
            </a:r>
            <a:r>
              <a:rPr lang="en-GB" sz="1200" dirty="0">
                <a:latin typeface="+mj-lt"/>
              </a:rPr>
              <a:t> </a:t>
            </a:r>
            <a:r>
              <a:rPr lang="en-GB" sz="1200" dirty="0" err="1">
                <a:latin typeface="+mj-lt"/>
              </a:rPr>
              <a:t>Lladin</a:t>
            </a:r>
            <a:r>
              <a:rPr lang="en-GB" sz="1200" dirty="0">
                <a:latin typeface="+mj-lt"/>
              </a:rPr>
              <a:t> </a:t>
            </a:r>
            <a:r>
              <a:rPr lang="en-GB" sz="1200" dirty="0" err="1">
                <a:latin typeface="+mj-lt"/>
              </a:rPr>
              <a:t>Veni</a:t>
            </a:r>
            <a:r>
              <a:rPr lang="en-GB" sz="1200" dirty="0">
                <a:latin typeface="+mj-lt"/>
              </a:rPr>
              <a:t>, </a:t>
            </a:r>
            <a:r>
              <a:rPr lang="en-GB" sz="1200" dirty="0" err="1">
                <a:latin typeface="+mj-lt"/>
              </a:rPr>
              <a:t>Redemptor</a:t>
            </a:r>
            <a:r>
              <a:rPr lang="en-GB" sz="1200" dirty="0">
                <a:latin typeface="+mj-lt"/>
              </a:rPr>
              <a:t> </a:t>
            </a:r>
            <a:r>
              <a:rPr lang="en-GB" sz="1200" dirty="0" err="1">
                <a:latin typeface="+mj-lt"/>
              </a:rPr>
              <a:t>gentium</a:t>
            </a:r>
            <a:r>
              <a:rPr lang="en-GB" sz="1200" dirty="0">
                <a:latin typeface="+mj-lt"/>
              </a:rPr>
              <a:t>) </a:t>
            </a:r>
            <a:r>
              <a:rPr lang="en-GB" sz="1200" dirty="0" err="1">
                <a:latin typeface="+mj-lt"/>
              </a:rPr>
              <a:t>Defnyddiwyd</a:t>
            </a:r>
            <a:r>
              <a:rPr lang="en-GB" sz="1200" dirty="0">
                <a:latin typeface="+mj-lt"/>
              </a:rPr>
              <a:t> </a:t>
            </a:r>
            <a:r>
              <a:rPr lang="en-GB" sz="1200" dirty="0" err="1">
                <a:latin typeface="+mj-lt"/>
              </a:rPr>
              <a:t>drwy</a:t>
            </a:r>
            <a:r>
              <a:rPr lang="en-GB" sz="1200" dirty="0">
                <a:latin typeface="+mj-lt"/>
              </a:rPr>
              <a:t> </a:t>
            </a:r>
            <a:r>
              <a:rPr lang="en-GB" sz="1200" dirty="0" err="1">
                <a:latin typeface="+mj-lt"/>
              </a:rPr>
              <a:t>ganiatâd</a:t>
            </a:r>
            <a:r>
              <a:rPr lang="en-GB" sz="1200" dirty="0">
                <a:latin typeface="+mj-lt"/>
              </a:rPr>
              <a:t>.</a:t>
            </a:r>
            <a:endParaRPr lang="en-GB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079842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3947</TotalTime>
  <Words>158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484</cp:revision>
  <dcterms:modified xsi:type="dcterms:W3CDTF">2016-02-18T16:17:44Z</dcterms:modified>
</cp:coreProperties>
</file>