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19" r:id="rId2"/>
    <p:sldId id="527" r:id="rId3"/>
    <p:sldId id="52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87624" y="332656"/>
            <a:ext cx="756084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>
                <a:latin typeface="+mj-lt"/>
              </a:rPr>
              <a:t>O </a:t>
            </a:r>
            <a:r>
              <a:rPr lang="en-US" sz="4200" dirty="0" err="1">
                <a:latin typeface="+mj-lt"/>
              </a:rPr>
              <a:t>Seren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newydd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glaer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Disgleiria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uwch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ein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byd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I </a:t>
            </a:r>
            <a:r>
              <a:rPr lang="en-US" sz="4200" dirty="0" err="1">
                <a:latin typeface="+mj-lt"/>
              </a:rPr>
              <a:t>arwain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doethion</a:t>
            </a:r>
            <a:r>
              <a:rPr lang="en-US" sz="4200" dirty="0">
                <a:latin typeface="+mj-lt"/>
              </a:rPr>
              <a:t> dros y </a:t>
            </a:r>
            <a:r>
              <a:rPr lang="en-US" sz="4200" dirty="0" err="1">
                <a:latin typeface="+mj-lt"/>
              </a:rPr>
              <a:t>paith</a:t>
            </a:r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At </a:t>
            </a:r>
            <a:r>
              <a:rPr lang="en-US" sz="4200" dirty="0" err="1">
                <a:latin typeface="+mj-lt"/>
              </a:rPr>
              <a:t>frenin</a:t>
            </a:r>
            <a:r>
              <a:rPr lang="en-US" sz="4200" dirty="0">
                <a:latin typeface="+mj-lt"/>
              </a:rPr>
              <a:t> yn ei </a:t>
            </a:r>
            <a:r>
              <a:rPr lang="en-US" sz="4200" dirty="0" err="1">
                <a:latin typeface="+mj-lt"/>
              </a:rPr>
              <a:t>grud</a:t>
            </a:r>
            <a:r>
              <a:rPr lang="en-US" sz="4200" dirty="0">
                <a:latin typeface="+mj-lt"/>
              </a:rPr>
              <a:t>.</a:t>
            </a:r>
          </a:p>
          <a:p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O angel </a:t>
            </a:r>
            <a:r>
              <a:rPr lang="en-US" sz="4200" dirty="0" err="1">
                <a:latin typeface="+mj-lt"/>
              </a:rPr>
              <a:t>gwyn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nef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Tyrd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eto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saf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gerllaw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I </a:t>
            </a:r>
            <a:r>
              <a:rPr lang="en-US" sz="4200" dirty="0" err="1">
                <a:latin typeface="+mj-lt"/>
              </a:rPr>
              <a:t>ddweud</a:t>
            </a:r>
            <a:r>
              <a:rPr lang="en-US" sz="4200" dirty="0">
                <a:latin typeface="+mj-lt"/>
              </a:rPr>
              <a:t> am </a:t>
            </a:r>
            <a:r>
              <a:rPr lang="en-US" sz="4200" dirty="0" err="1">
                <a:latin typeface="+mj-lt"/>
              </a:rPr>
              <a:t>Iesu</a:t>
            </a:r>
            <a:r>
              <a:rPr lang="en-US" sz="4200" dirty="0">
                <a:latin typeface="+mj-lt"/>
              </a:rPr>
              <a:t>, </a:t>
            </a:r>
            <a:r>
              <a:rPr lang="en-US" sz="4200" dirty="0" err="1">
                <a:latin typeface="+mj-lt"/>
              </a:rPr>
              <a:t>baban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Mair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Yn </a:t>
            </a:r>
            <a:r>
              <a:rPr lang="en-US" sz="4200" dirty="0" err="1">
                <a:latin typeface="+mj-lt"/>
              </a:rPr>
              <a:t>ninas</a:t>
            </a:r>
            <a:r>
              <a:rPr lang="en-US" sz="4200" dirty="0">
                <a:latin typeface="+mj-lt"/>
              </a:rPr>
              <a:t> Dafydd draw</a:t>
            </a:r>
            <a:r>
              <a:rPr lang="en-US" sz="4200" dirty="0" smtClean="0">
                <a:latin typeface="+mj-lt"/>
              </a:rPr>
              <a:t>.</a:t>
            </a:r>
            <a:endParaRPr lang="en-US" sz="42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36124" y="260648"/>
            <a:ext cx="80078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smtClean="0">
                <a:latin typeface="+mj-lt"/>
              </a:rPr>
              <a:t>O </a:t>
            </a:r>
            <a:r>
              <a:rPr lang="en-US" sz="4200" dirty="0" err="1">
                <a:latin typeface="+mj-lt"/>
              </a:rPr>
              <a:t>wylwyr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pell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praidd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Nesewch</a:t>
            </a:r>
            <a:r>
              <a:rPr lang="en-US" sz="4200" dirty="0">
                <a:latin typeface="+mj-lt"/>
              </a:rPr>
              <a:t> i </a:t>
            </a:r>
            <a:r>
              <a:rPr lang="en-US" sz="4200" dirty="0" err="1">
                <a:latin typeface="+mj-lt"/>
              </a:rPr>
              <a:t>Fethlem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dref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A </a:t>
            </a:r>
            <a:r>
              <a:rPr lang="en-US" sz="4200" dirty="0" err="1">
                <a:latin typeface="+mj-lt"/>
              </a:rPr>
              <a:t>phlygwch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ger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preseb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bach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Lle</a:t>
            </a:r>
            <a:r>
              <a:rPr lang="en-US" sz="4200" dirty="0">
                <a:latin typeface="+mj-lt"/>
              </a:rPr>
              <a:t> mae </a:t>
            </a:r>
            <a:r>
              <a:rPr lang="en-US" sz="4200" dirty="0" err="1">
                <a:latin typeface="+mj-lt"/>
              </a:rPr>
              <a:t>Tywysog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nef</a:t>
            </a:r>
            <a:r>
              <a:rPr lang="en-US" sz="4200" dirty="0">
                <a:latin typeface="+mj-lt"/>
              </a:rPr>
              <a:t>.</a:t>
            </a:r>
          </a:p>
          <a:p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O </a:t>
            </a:r>
            <a:r>
              <a:rPr lang="en-US" sz="4200" dirty="0" err="1">
                <a:latin typeface="+mj-lt"/>
              </a:rPr>
              <a:t>glychau'r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newydd</a:t>
            </a:r>
            <a:r>
              <a:rPr lang="en-US" sz="4200" dirty="0">
                <a:latin typeface="+mj-lt"/>
              </a:rPr>
              <a:t> da,</a:t>
            </a:r>
          </a:p>
          <a:p>
            <a:r>
              <a:rPr lang="en-US" sz="4200" dirty="0" err="1">
                <a:latin typeface="+mj-lt"/>
              </a:rPr>
              <a:t>Cydseiniwch</a:t>
            </a:r>
            <a:r>
              <a:rPr lang="en-US" sz="4200" dirty="0">
                <a:latin typeface="+mj-lt"/>
              </a:rPr>
              <a:t> dros y </a:t>
            </a:r>
            <a:r>
              <a:rPr lang="en-US" sz="4200" dirty="0" err="1">
                <a:latin typeface="+mj-lt"/>
              </a:rPr>
              <a:t>llawr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Cyfeiliwch</a:t>
            </a:r>
            <a:r>
              <a:rPr lang="en-US" sz="4200" dirty="0">
                <a:latin typeface="+mj-lt"/>
              </a:rPr>
              <a:t> y </a:t>
            </a:r>
            <a:r>
              <a:rPr lang="en-US" sz="4200" dirty="0" err="1">
                <a:latin typeface="+mj-lt"/>
              </a:rPr>
              <a:t>dragwyddol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 smtClean="0">
                <a:latin typeface="+mj-lt"/>
              </a:rPr>
              <a:t>gân</a:t>
            </a:r>
            <a:endParaRPr lang="en-US" sz="4200" dirty="0">
              <a:latin typeface="+mj-lt"/>
            </a:endParaRPr>
          </a:p>
          <a:p>
            <a:r>
              <a:rPr lang="en-US" sz="4200" dirty="0">
                <a:latin typeface="+mj-lt"/>
              </a:rPr>
              <a:t>O </a:t>
            </a:r>
            <a:r>
              <a:rPr lang="en-US" sz="4200" dirty="0" err="1">
                <a:latin typeface="+mj-lt"/>
              </a:rPr>
              <a:t>fro'r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goleuni</a:t>
            </a:r>
            <a:r>
              <a:rPr lang="en-US" sz="4200" dirty="0">
                <a:latin typeface="+mj-lt"/>
              </a:rPr>
              <a:t> mawr</a:t>
            </a:r>
            <a:r>
              <a:rPr lang="en-US" sz="4200" dirty="0" smtClean="0">
                <a:latin typeface="+mj-lt"/>
              </a:rPr>
              <a:t>.</a:t>
            </a:r>
            <a:endParaRPr lang="en-US" sz="4200" dirty="0">
              <a:latin typeface="+mj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641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36124" y="548680"/>
            <a:ext cx="800787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00" dirty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O </a:t>
            </a:r>
            <a:r>
              <a:rPr lang="en-US" sz="4200" dirty="0" err="1">
                <a:latin typeface="+mj-lt"/>
              </a:rPr>
              <a:t>Haleliwia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lon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Atseinia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ar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ein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clyw</a:t>
            </a:r>
            <a:r>
              <a:rPr lang="en-US" sz="4200" dirty="0">
                <a:latin typeface="+mj-lt"/>
              </a:rPr>
              <a:t>:</a:t>
            </a:r>
          </a:p>
          <a:p>
            <a:r>
              <a:rPr lang="en-US" sz="4200" dirty="0">
                <a:latin typeface="+mj-lt"/>
              </a:rPr>
              <a:t>"</a:t>
            </a:r>
            <a:r>
              <a:rPr lang="en-US" sz="4200" dirty="0" err="1">
                <a:latin typeface="+mj-lt"/>
              </a:rPr>
              <a:t>Tangnefedd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mwyach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i'r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holl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fyd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 err="1">
                <a:latin typeface="+mj-lt"/>
              </a:rPr>
              <a:t>Gogoniant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fydd</a:t>
            </a:r>
            <a:r>
              <a:rPr lang="en-US" sz="4200" dirty="0">
                <a:latin typeface="+mj-lt"/>
              </a:rPr>
              <a:t> i </a:t>
            </a:r>
            <a:r>
              <a:rPr lang="en-US" sz="4200" dirty="0" err="1">
                <a:latin typeface="+mj-lt"/>
              </a:rPr>
              <a:t>Dduw</a:t>
            </a:r>
            <a:r>
              <a:rPr lang="en-US" sz="4200" dirty="0">
                <a:latin typeface="+mj-lt"/>
              </a:rPr>
              <a:t>."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35190" y="472514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1943200" y="62373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400" dirty="0">
              <a:latin typeface="+mj-lt"/>
            </a:endParaRPr>
          </a:p>
          <a:p>
            <a:pPr algn="r"/>
            <a:r>
              <a:rPr lang="en-GB" sz="1400" dirty="0">
                <a:latin typeface="+mj-lt"/>
              </a:rPr>
              <a:t>W. Rhys Nicholas  © Richard E. Huws,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8333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3925</TotalTime>
  <Words>126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480</cp:revision>
  <dcterms:modified xsi:type="dcterms:W3CDTF">2016-02-18T15:44:57Z</dcterms:modified>
</cp:coreProperties>
</file>