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19" r:id="rId2"/>
    <p:sldId id="525" r:id="rId3"/>
    <p:sldId id="52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87624" y="548680"/>
            <a:ext cx="7740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gobaith</a:t>
            </a:r>
            <a:r>
              <a:rPr lang="en-US" sz="4000" dirty="0">
                <a:latin typeface="+mj-lt"/>
              </a:rPr>
              <a:t> i mi </a:t>
            </a:r>
            <a:r>
              <a:rPr lang="en-US" sz="4000" dirty="0" err="1">
                <a:latin typeface="+mj-lt"/>
              </a:rPr>
              <a:t>mwy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mhechod</a:t>
            </a:r>
            <a:r>
              <a:rPr lang="en-US" sz="4000" dirty="0">
                <a:latin typeface="+mj-lt"/>
              </a:rPr>
              <a:t> yn </a:t>
            </a:r>
            <a:r>
              <a:rPr lang="en-US" sz="4000" dirty="0" err="1">
                <a:latin typeface="+mj-lt"/>
              </a:rPr>
              <a:t>rhoi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clwy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gras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ymffrostio</a:t>
            </a:r>
            <a:r>
              <a:rPr lang="en-US" sz="4000" dirty="0">
                <a:latin typeface="+mj-lt"/>
              </a:rPr>
              <a:t> yn cael </a:t>
            </a:r>
            <a:r>
              <a:rPr lang="en-US" sz="4000" dirty="0" err="1">
                <a:latin typeface="+mj-lt"/>
              </a:rPr>
              <a:t>blas</a:t>
            </a:r>
            <a:r>
              <a:rPr lang="en-US" sz="4000" dirty="0">
                <a:latin typeface="+mj-lt"/>
              </a:rPr>
              <a:t>.</a:t>
            </a:r>
          </a:p>
          <a:p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 Dad, O </a:t>
            </a:r>
            <a:r>
              <a:rPr lang="en-US" sz="4000" dirty="0" err="1">
                <a:latin typeface="+mj-lt"/>
              </a:rPr>
              <a:t>clyw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llef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hiraeth</a:t>
            </a:r>
            <a:r>
              <a:rPr lang="en-US" sz="4000" dirty="0">
                <a:latin typeface="+mj-lt"/>
              </a:rPr>
              <a:t> am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Dal fi yn y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byddwyf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259632" y="548680"/>
            <a:ext cx="77403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neb </a:t>
            </a:r>
            <a:r>
              <a:rPr lang="en-US" sz="4000" dirty="0" err="1">
                <a:latin typeface="+mj-lt"/>
              </a:rPr>
              <a:t>a'm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caiff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pechod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ynof</a:t>
            </a:r>
            <a:r>
              <a:rPr lang="en-US" sz="4000" dirty="0">
                <a:latin typeface="+mj-lt"/>
              </a:rPr>
              <a:t> ran;</a:t>
            </a:r>
          </a:p>
          <a:p>
            <a:r>
              <a:rPr lang="en-US" sz="4000" dirty="0" err="1">
                <a:latin typeface="+mj-lt"/>
              </a:rPr>
              <a:t>Pethau'r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syrthio</a:t>
            </a:r>
            <a:r>
              <a:rPr lang="en-US" sz="4000" dirty="0">
                <a:latin typeface="+mj-lt"/>
              </a:rPr>
              <a:t> i lawr,</a:t>
            </a:r>
          </a:p>
          <a:p>
            <a:r>
              <a:rPr lang="en-US" sz="4000" dirty="0" err="1">
                <a:latin typeface="+mj-lt"/>
              </a:rPr>
              <a:t>Angen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f'enaid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.</a:t>
            </a:r>
          </a:p>
          <a:p>
            <a:r>
              <a:rPr lang="en-US" sz="4000" dirty="0" err="1">
                <a:latin typeface="+mj-lt"/>
              </a:rPr>
              <a:t>Tyred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ataf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da,</a:t>
            </a:r>
          </a:p>
          <a:p>
            <a:r>
              <a:rPr lang="en-US" sz="4000" dirty="0">
                <a:latin typeface="+mj-lt"/>
              </a:rPr>
              <a:t>Wrth un </a:t>
            </a:r>
            <a:r>
              <a:rPr lang="en-US" sz="4000" dirty="0" err="1">
                <a:latin typeface="+mj-lt"/>
              </a:rPr>
              <a:t>aflan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trugarha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>
                <a:latin typeface="+mj-lt"/>
              </a:rPr>
              <a:t>Dal fi yn y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byddwyf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982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200" y="6261263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400" dirty="0">
              <a:latin typeface="+mj-lt"/>
            </a:endParaRPr>
          </a:p>
          <a:p>
            <a:pPr algn="r"/>
            <a:r>
              <a:rPr lang="en-GB" sz="1400" dirty="0">
                <a:latin typeface="+mj-lt"/>
              </a:rPr>
              <a:t>W. Rhys Nicholas  © Richard E. Huws,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  <p:cxnSp>
        <p:nvCxnSpPr>
          <p:cNvPr id="5" name="Straight Connector 3"/>
          <p:cNvCxnSpPr/>
          <p:nvPr/>
        </p:nvCxnSpPr>
        <p:spPr>
          <a:xfrm>
            <a:off x="2051720" y="609329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259632" y="476672"/>
            <a:ext cx="74168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  <a:cs typeface="Arial" pitchFamily="34" charset="0"/>
              </a:rPr>
              <a:t>Nid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wy'n</a:t>
            </a:r>
            <a:r>
              <a:rPr lang="en-US" sz="4000" dirty="0">
                <a:latin typeface="+mj-lt"/>
                <a:cs typeface="Arial" pitchFamily="34" charset="0"/>
              </a:rPr>
              <a:t> cael y </a:t>
            </a:r>
            <a:r>
              <a:rPr lang="en-US" sz="4000" dirty="0" err="1">
                <a:latin typeface="+mj-lt"/>
                <a:cs typeface="Arial" pitchFamily="34" charset="0"/>
              </a:rPr>
              <a:t>ffordd</a:t>
            </a:r>
            <a:r>
              <a:rPr lang="en-US" sz="4000" dirty="0">
                <a:latin typeface="+mj-lt"/>
                <a:cs typeface="Arial" pitchFamily="34" charset="0"/>
              </a:rPr>
              <a:t> yn </a:t>
            </a:r>
            <a:r>
              <a:rPr lang="en-US" sz="4000" dirty="0" err="1">
                <a:latin typeface="+mj-lt"/>
                <a:cs typeface="Arial" pitchFamily="34" charset="0"/>
              </a:rPr>
              <a:t>glir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Nid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wy'n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gweld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nefol</a:t>
            </a:r>
            <a:r>
              <a:rPr lang="en-US" sz="4000" dirty="0">
                <a:latin typeface="+mj-lt"/>
                <a:cs typeface="Arial" pitchFamily="34" charset="0"/>
              </a:rPr>
              <a:t> dir;</a:t>
            </a:r>
          </a:p>
          <a:p>
            <a:r>
              <a:rPr lang="en-US" sz="4000" dirty="0">
                <a:latin typeface="+mj-lt"/>
                <a:cs typeface="Arial" pitchFamily="34" charset="0"/>
              </a:rPr>
              <a:t>Y mae'r </a:t>
            </a:r>
            <a:r>
              <a:rPr lang="en-US" sz="4000" dirty="0" err="1">
                <a:latin typeface="+mj-lt"/>
                <a:cs typeface="Arial" pitchFamily="34" charset="0"/>
              </a:rPr>
              <a:t>niwloedd</a:t>
            </a:r>
            <a:r>
              <a:rPr lang="en-US" sz="4000" dirty="0">
                <a:latin typeface="+mj-lt"/>
                <a:cs typeface="Arial" pitchFamily="34" charset="0"/>
              </a:rPr>
              <a:t> yn </a:t>
            </a:r>
            <a:r>
              <a:rPr lang="en-US" sz="4000" dirty="0" err="1">
                <a:latin typeface="+mj-lt"/>
                <a:cs typeface="Arial" pitchFamily="34" charset="0"/>
              </a:rPr>
              <a:t>crynhoi</a:t>
            </a:r>
            <a:endParaRPr lang="en-US" sz="4000" dirty="0">
              <a:latin typeface="+mj-lt"/>
              <a:cs typeface="Arial" pitchFamily="34" charset="0"/>
            </a:endParaRPr>
          </a:p>
          <a:p>
            <a:r>
              <a:rPr lang="en-US" sz="4000" dirty="0" err="1">
                <a:latin typeface="+mj-lt"/>
                <a:cs typeface="Arial" pitchFamily="34" charset="0"/>
              </a:rPr>
              <a:t>A'm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llawenydd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oll</a:t>
            </a:r>
            <a:r>
              <a:rPr lang="en-US" sz="4000" dirty="0">
                <a:latin typeface="+mj-lt"/>
                <a:cs typeface="Arial" pitchFamily="34" charset="0"/>
              </a:rPr>
              <a:t> yn </a:t>
            </a:r>
            <a:r>
              <a:rPr lang="en-US" sz="4000" dirty="0" err="1">
                <a:latin typeface="+mj-lt"/>
                <a:cs typeface="Arial" pitchFamily="34" charset="0"/>
              </a:rPr>
              <a:t>ffoi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Arwain</a:t>
            </a:r>
            <a:r>
              <a:rPr lang="en-US" sz="4000" dirty="0">
                <a:latin typeface="+mj-lt"/>
                <a:cs typeface="Arial" pitchFamily="34" charset="0"/>
              </a:rPr>
              <a:t> fi, O </a:t>
            </a:r>
            <a:r>
              <a:rPr lang="en-US" sz="4000" dirty="0" err="1">
                <a:latin typeface="+mj-lt"/>
                <a:cs typeface="Arial" pitchFamily="34" charset="0"/>
              </a:rPr>
              <a:t>Ysbryd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Glân</a:t>
            </a:r>
            <a:r>
              <a:rPr lang="en-US" sz="40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US" sz="4000" dirty="0" err="1">
                <a:latin typeface="+mj-lt"/>
                <a:cs typeface="Arial" pitchFamily="34" charset="0"/>
              </a:rPr>
              <a:t>Arwain</a:t>
            </a:r>
            <a:r>
              <a:rPr lang="en-US" sz="4000" dirty="0">
                <a:latin typeface="+mj-lt"/>
                <a:cs typeface="Arial" pitchFamily="34" charset="0"/>
              </a:rPr>
              <a:t> fi </a:t>
            </a:r>
            <a:r>
              <a:rPr lang="en-US" sz="4000" dirty="0" err="1">
                <a:latin typeface="+mj-lt"/>
                <a:cs typeface="Arial" pitchFamily="34" charset="0"/>
              </a:rPr>
              <a:t>drwy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niwl</a:t>
            </a:r>
            <a:r>
              <a:rPr lang="en-US" sz="4000" dirty="0">
                <a:latin typeface="+mj-lt"/>
                <a:cs typeface="Arial" pitchFamily="34" charset="0"/>
              </a:rPr>
              <a:t> a </a:t>
            </a:r>
            <a:r>
              <a:rPr lang="en-US" sz="4000" dirty="0" err="1">
                <a:latin typeface="+mj-lt"/>
                <a:cs typeface="Arial" pitchFamily="34" charset="0"/>
              </a:rPr>
              <a:t>thân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  <a:p>
            <a:r>
              <a:rPr lang="en-US" sz="4000" dirty="0">
                <a:latin typeface="+mj-lt"/>
                <a:cs typeface="Arial" pitchFamily="34" charset="0"/>
              </a:rPr>
              <a:t>Dal fi yn y </a:t>
            </a:r>
            <a:r>
              <a:rPr lang="en-US" sz="4000" dirty="0" err="1">
                <a:latin typeface="+mj-lt"/>
                <a:cs typeface="Arial" pitchFamily="34" charset="0"/>
              </a:rPr>
              <a:t>cariad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drud</a:t>
            </a:r>
            <a:endParaRPr lang="en-US" sz="4000" dirty="0">
              <a:latin typeface="+mj-lt"/>
              <a:cs typeface="Arial" pitchFamily="34" charset="0"/>
            </a:endParaRPr>
          </a:p>
          <a:p>
            <a:r>
              <a:rPr lang="en-US" sz="4000" dirty="0" err="1">
                <a:latin typeface="+mj-lt"/>
                <a:cs typeface="Arial" pitchFamily="34" charset="0"/>
              </a:rPr>
              <a:t>Nes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byddwyf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lân</a:t>
            </a:r>
            <a:r>
              <a:rPr lang="en-US" sz="4000" dirty="0">
                <a:latin typeface="+mj-lt"/>
                <a:cs typeface="Arial" pitchFamily="34" charset="0"/>
              </a:rPr>
              <a:t> i </a:t>
            </a:r>
            <a:r>
              <a:rPr lang="en-US" sz="4000" dirty="0" err="1">
                <a:latin typeface="+mj-lt"/>
                <a:cs typeface="Arial" pitchFamily="34" charset="0"/>
              </a:rPr>
              <a:t>gyd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3873</TotalTime>
  <Words>172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477</cp:revision>
  <dcterms:modified xsi:type="dcterms:W3CDTF">2016-02-18T14:53:08Z</dcterms:modified>
</cp:coreProperties>
</file>