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99" r:id="rId2"/>
    <p:sldId id="601" r:id="rId3"/>
    <p:sldId id="602" r:id="rId4"/>
    <p:sldId id="600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777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408721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Yng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nghyffro'r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gwanwyn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fo'r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hud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cerdded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gyfaredd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myd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duwiau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cymell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ddi-oed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agor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llwybrau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fyrdd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flaen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nhroed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groesffordd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gynta'r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daith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imi'r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ddawn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oedi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hyd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cael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llwybyr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iawn</a:t>
            </a:r>
            <a:r>
              <a:rPr lang="en-US" sz="4000" dirty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496" y="1116026"/>
            <a:ext cx="93610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anterth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dyddiau'n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wyn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hir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wybren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uwch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mhen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fythol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glir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byw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wefr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ramant</a:t>
            </a:r>
            <a:r>
              <a:rPr lang="en-US" sz="4000" dirty="0">
                <a:latin typeface="+mj-lt"/>
              </a:rPr>
              <a:t> ac o </a:t>
            </a:r>
            <a:r>
              <a:rPr lang="en-US" sz="4000" dirty="0" err="1">
                <a:latin typeface="+mj-lt"/>
              </a:rPr>
              <a:t>hoen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eisiau</a:t>
            </a:r>
            <a:r>
              <a:rPr lang="en-US" sz="4000" dirty="0">
                <a:latin typeface="+mj-lt"/>
              </a:rPr>
              <a:t> dim, </a:t>
            </a:r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flinder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boen</a:t>
            </a:r>
            <a:r>
              <a:rPr lang="en-US" sz="4000" dirty="0">
                <a:latin typeface="+mj-lt"/>
              </a:rPr>
              <a:t>: 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oriau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llwyddiant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gwared</a:t>
            </a:r>
            <a:r>
              <a:rPr lang="en-US" sz="4000" dirty="0">
                <a:latin typeface="+mj-lt"/>
              </a:rPr>
              <a:t> fi </a:t>
            </a:r>
          </a:p>
          <a:p>
            <a:r>
              <a:rPr lang="en-US" sz="4000" dirty="0" err="1">
                <a:latin typeface="+mj-lt"/>
              </a:rPr>
              <a:t>rhag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credu</a:t>
            </a:r>
            <a:r>
              <a:rPr lang="en-US" sz="4000" dirty="0">
                <a:latin typeface="+mj-lt"/>
              </a:rPr>
              <a:t> bod </a:t>
            </a:r>
            <a:r>
              <a:rPr lang="en-US" sz="4000" dirty="0" err="1">
                <a:latin typeface="+mj-lt"/>
              </a:rPr>
              <a:t>digonedd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hebot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311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6024" y="1116026"/>
            <a:ext cx="91085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stormydd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diarwybod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hydref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crin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brofedigaeth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afiechyd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blin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guddio'r</a:t>
            </a:r>
            <a:r>
              <a:rPr lang="en-US" sz="4000" dirty="0">
                <a:latin typeface="+mj-lt"/>
              </a:rPr>
              <a:t> haul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>
                <a:latin typeface="+mj-lt"/>
              </a:rPr>
              <a:t>ŵyneb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ennyd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awr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llen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gaddug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rhyngof</a:t>
            </a:r>
            <a:r>
              <a:rPr lang="en-US" sz="4000" dirty="0">
                <a:latin typeface="+mj-lt"/>
              </a:rPr>
              <a:t> fi </a:t>
            </a:r>
            <a:r>
              <a:rPr lang="en-US" sz="4000" dirty="0" err="1">
                <a:latin typeface="+mj-lt"/>
              </a:rPr>
              <a:t>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wawr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nerth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gredu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daw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eto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ddydd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gerdded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law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lIwybrau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388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2195736" y="5731665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95936" y="6525345"/>
            <a:ext cx="5163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Arial" pitchFamily="34" charset="0"/>
                <a:ea typeface="Times New Roman" pitchFamily="18" charset="0"/>
              </a:rPr>
              <a:t>T. R. JONES © E. M. Jones.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Defnyddiwyd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drwy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ganiatâd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404664"/>
            <a:ext cx="92170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Yn oerni gaeaf blin y cur a'r loes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pan syrth o'm cylch gysgodion diwedd 																												oes,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a minnau mewn unigrwydd yn fy nghell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yn methu byw ar wres yr hafau pell,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rho ffydd i bwyso ar dy air y caf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oroesi'r gaeaf mewn tragwyddol haf.</a:t>
            </a: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8454</TotalTime>
  <Words>140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800</cp:revision>
  <dcterms:modified xsi:type="dcterms:W3CDTF">2016-02-24T15:35:47Z</dcterms:modified>
</cp:coreProperties>
</file>