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6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776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123728" y="716498"/>
            <a:ext cx="561662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A fynno ddewrder gwir,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   O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deued yma;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mae un a ddeil ei dir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   ar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law a hindda: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ni all temtasiwn gref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   ei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ddigalonni ef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i ado llwybrau'r nef,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   y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gwir bererin.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19671" y="500474"/>
            <a:ext cx="752432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drom</a:t>
            </a:r>
            <a:r>
              <a:rPr lang="en-US" sz="4000" dirty="0">
                <a:latin typeface="+mj-lt"/>
              </a:rPr>
              <a:t/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   </a:t>
            </a:r>
            <a:r>
              <a:rPr lang="en-US" sz="4000" dirty="0" err="1" smtClean="0">
                <a:latin typeface="+mj-lt"/>
              </a:rPr>
              <a:t>wrth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air </a:t>
            </a:r>
            <a:r>
              <a:rPr lang="en-US" sz="4000" dirty="0" err="1" smtClean="0">
                <a:latin typeface="+mj-lt"/>
              </a:rPr>
              <a:t>gw</a:t>
            </a:r>
            <a:r>
              <a:rPr lang="cy-GB" sz="4000" dirty="0" smtClean="0">
                <a:latin typeface="+mj-lt"/>
              </a:rPr>
              <a:t>ŷ</a:t>
            </a:r>
            <a:r>
              <a:rPr lang="en-US" sz="4000" dirty="0" smtClean="0">
                <a:latin typeface="+mj-lt"/>
              </a:rPr>
              <a:t>r </a:t>
            </a:r>
            <a:r>
              <a:rPr lang="en-US" sz="4000" dirty="0" err="1">
                <a:latin typeface="+mj-lt"/>
              </a:rPr>
              <a:t>ofnus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caiff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boenwyr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siom</a:t>
            </a:r>
            <a:r>
              <a:rPr lang="en-US" sz="4000" dirty="0">
                <a:latin typeface="+mj-lt"/>
              </a:rPr>
              <a:t>,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   </a:t>
            </a:r>
            <a:r>
              <a:rPr lang="en-US" sz="4000" dirty="0" err="1" smtClean="0">
                <a:latin typeface="+mj-lt"/>
              </a:rPr>
              <a:t>cryfha'i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ewyllys</a:t>
            </a:r>
            <a:r>
              <a:rPr lang="en-US" sz="4000" dirty="0">
                <a:latin typeface="+mj-lt"/>
              </a:rPr>
              <a:t>: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ni</a:t>
            </a:r>
            <a:r>
              <a:rPr lang="en-US" sz="4000" dirty="0">
                <a:latin typeface="+mj-lt"/>
              </a:rPr>
              <a:t> all y </a:t>
            </a:r>
            <a:r>
              <a:rPr lang="en-US" sz="4000" dirty="0" err="1">
                <a:latin typeface="+mj-lt"/>
              </a:rPr>
              <a:t>rhiwiau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serth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   </a:t>
            </a:r>
            <a:r>
              <a:rPr lang="en-US" sz="4000" dirty="0" err="1" smtClean="0">
                <a:latin typeface="+mj-lt"/>
              </a:rPr>
              <a:t>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rhwystrau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ddwyn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nerth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fe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ddyry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brawf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o'i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werth</a:t>
            </a:r>
            <a:r>
              <a:rPr lang="en-US" sz="4000" dirty="0">
                <a:latin typeface="+mj-lt"/>
              </a:rPr>
              <a:t/>
            </a:r>
            <a:br>
              <a:rPr lang="en-US" sz="4000" dirty="0">
                <a:latin typeface="+mj-lt"/>
              </a:rPr>
            </a:br>
            <a:r>
              <a:rPr lang="en-US" sz="4000" dirty="0" smtClean="0">
                <a:latin typeface="+mj-lt"/>
              </a:rPr>
              <a:t>   </a:t>
            </a:r>
            <a:r>
              <a:rPr lang="en-US" sz="4000" dirty="0" err="1" smtClean="0">
                <a:latin typeface="+mj-lt"/>
              </a:rPr>
              <a:t>fel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gwir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bererin</a:t>
            </a:r>
            <a:r>
              <a:rPr lang="en-US" sz="4000" dirty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31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2195736" y="5731665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1115616" y="6536377"/>
            <a:ext cx="8043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latin typeface="Arial" pitchFamily="34" charset="0"/>
                <a:ea typeface="Times New Roman" pitchFamily="18" charset="0"/>
              </a:rPr>
              <a:t>JOHN BUNYAN, 1628-88 </a:t>
            </a:r>
            <a:r>
              <a:rPr lang="en-GB" sz="1200" dirty="0" err="1">
                <a:latin typeface="Arial" pitchFamily="34" charset="0"/>
                <a:ea typeface="Times New Roman" pitchFamily="18" charset="0"/>
              </a:rPr>
              <a:t>cyf</a:t>
            </a:r>
            <a:r>
              <a:rPr lang="en-GB" sz="1200" dirty="0">
                <a:latin typeface="Arial" pitchFamily="34" charset="0"/>
                <a:ea typeface="Times New Roman" pitchFamily="18" charset="0"/>
              </a:rPr>
              <a:t> O. M. LLOYD, 1910-80 © Gwyn M. Lloyd </a:t>
            </a:r>
            <a:r>
              <a:rPr lang="en-GB" sz="1200" dirty="0" err="1">
                <a:latin typeface="Arial" pitchFamily="34" charset="0"/>
                <a:ea typeface="Times New Roman" pitchFamily="18" charset="0"/>
              </a:rPr>
              <a:t>Defnyddiwyd</a:t>
            </a:r>
            <a:r>
              <a:rPr lang="en-GB" sz="12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1200" dirty="0" err="1">
                <a:latin typeface="Arial" pitchFamily="34" charset="0"/>
                <a:ea typeface="Times New Roman" pitchFamily="18" charset="0"/>
              </a:rPr>
              <a:t>drwy</a:t>
            </a:r>
            <a:r>
              <a:rPr lang="en-GB" sz="12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1200" dirty="0" err="1">
                <a:latin typeface="Arial" pitchFamily="34" charset="0"/>
                <a:ea typeface="Times New Roman" pitchFamily="18" charset="0"/>
              </a:rPr>
              <a:t>ganiatâd</a:t>
            </a:r>
            <a:r>
              <a:rPr lang="en-GB" sz="1200" dirty="0">
                <a:latin typeface="Arial" pitchFamily="34" charset="0"/>
                <a:ea typeface="Times New Roman" pitchFamily="18" charset="0"/>
              </a:rPr>
              <a:t>.</a:t>
            </a:r>
            <a:endParaRPr lang="en-GB" sz="1200" dirty="0"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435436"/>
            <a:ext cx="66967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'Does allu yn un man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   i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ladd ei ysbryd,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fe </a:t>
            </a: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ŵyr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y daw i'w ran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   </a:t>
            </a:r>
            <a:r>
              <a:rPr lang="cy-GB" sz="4000" smtClean="0">
                <a:latin typeface="Arial" pitchFamily="34" charset="0"/>
                <a:ea typeface="Times New Roman" pitchFamily="18" charset="0"/>
              </a:rPr>
              <a:t>dragwyddol fywyd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: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diysgog yw ei ffydd,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   a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rhag pob ofn yn rhydd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ymlaen 'r â nos a dydd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   fel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gwir bererin</a:t>
            </a: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cy-GB" sz="4000" dirty="0">
              <a:latin typeface="Arial" pitchFamily="34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8447</TotalTime>
  <Words>116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797</cp:revision>
  <dcterms:modified xsi:type="dcterms:W3CDTF">2016-02-16T16:01:38Z</dcterms:modified>
</cp:coreProperties>
</file>