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7"/>
  </p:notesMasterIdLst>
  <p:sldIdLst>
    <p:sldId id="572" r:id="rId2"/>
    <p:sldId id="584" r:id="rId3"/>
    <p:sldId id="585" r:id="rId4"/>
    <p:sldId id="586" r:id="rId5"/>
    <p:sldId id="581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624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867484"/>
            <a:ext cx="784887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Am rif y saint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sydd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o'u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gwaeau'n rhydd,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i ti a roes gerbron y byd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eu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ffydd,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dy enw, Iesu, bendigedig fydd: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76064" y="620688"/>
            <a:ext cx="853244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Ti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oedd eu craig,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eu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cyfnerth hwy a'u mur,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ti, Iôr, fu'n Llywydd yn eu cad a'u cur,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ti yn y ddunos oedd eu golau pur: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660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73174" y="682238"/>
            <a:ext cx="771525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Fendigaid gymun,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undeb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dwyfol ddrud,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ni yn ein gwendid, </a:t>
            </a:r>
            <a:endParaRPr lang="cy-GB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hwythau'n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wyn eu byd,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ac eto ynot ti mae pawb ynghyd: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8857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04056" y="620688"/>
            <a:ext cx="860444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phan fo'r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gad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drom a'r brwydro'n hir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daw ar y clyw gân buddugoliaeth glir,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bydd hyder eto'n fyw a nerth yn wir: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7917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95736" y="422108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07504" y="404620"/>
            <a:ext cx="92525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>
                <a:latin typeface="+mj-lt"/>
              </a:rPr>
              <a:t>O </a:t>
            </a:r>
            <a:r>
              <a:rPr lang="en-GB" sz="4000" dirty="0" err="1">
                <a:latin typeface="+mj-lt"/>
              </a:rPr>
              <a:t>fôr</a:t>
            </a:r>
            <a:r>
              <a:rPr lang="en-GB" sz="4000" dirty="0">
                <a:latin typeface="+mj-lt"/>
              </a:rPr>
              <a:t> a </a:t>
            </a:r>
            <a:r>
              <a:rPr lang="en-GB" sz="4000" dirty="0" err="1">
                <a:latin typeface="+mj-lt"/>
              </a:rPr>
              <a:t>thir</a:t>
            </a:r>
            <a:r>
              <a:rPr lang="en-GB" sz="4000" dirty="0">
                <a:latin typeface="+mj-lt"/>
              </a:rPr>
              <a:t> 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pob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rhyw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hir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wahân</a:t>
            </a:r>
            <a:r>
              <a:rPr lang="en-GB" sz="4000" dirty="0">
                <a:latin typeface="+mj-lt"/>
              </a:rPr>
              <a:t>, </a:t>
            </a:r>
          </a:p>
          <a:p>
            <a:r>
              <a:rPr lang="en-GB" sz="4000" dirty="0" err="1">
                <a:latin typeface="+mj-lt"/>
              </a:rPr>
              <a:t>drwy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byrth</a:t>
            </a:r>
            <a:r>
              <a:rPr lang="en-GB" sz="4000" dirty="0">
                <a:latin typeface="+mj-lt"/>
              </a:rPr>
              <a:t> o </a:t>
            </a:r>
            <a:r>
              <a:rPr lang="en-GB" sz="4000" dirty="0" err="1">
                <a:latin typeface="+mj-lt"/>
              </a:rPr>
              <a:t>berl</a:t>
            </a:r>
            <a:r>
              <a:rPr lang="en-GB" sz="4000" dirty="0">
                <a:latin typeface="+mj-lt"/>
              </a:rPr>
              <a:t> daw </a:t>
            </a:r>
            <a:r>
              <a:rPr lang="en-GB" sz="4000" dirty="0" err="1">
                <a:latin typeface="+mj-lt"/>
              </a:rPr>
              <a:t>rhif</a:t>
            </a:r>
            <a:r>
              <a:rPr lang="en-GB" sz="4000" dirty="0">
                <a:latin typeface="+mj-lt"/>
              </a:rPr>
              <a:t> y </a:t>
            </a:r>
            <a:r>
              <a:rPr lang="en-GB" sz="4000" dirty="0" err="1">
                <a:latin typeface="+mj-lt"/>
              </a:rPr>
              <a:t>tywod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mân</a:t>
            </a:r>
            <a:r>
              <a:rPr lang="en-GB" sz="4000" dirty="0">
                <a:latin typeface="+mj-lt"/>
              </a:rPr>
              <a:t>, </a:t>
            </a:r>
          </a:p>
          <a:p>
            <a:r>
              <a:rPr lang="en-GB" sz="4000" dirty="0" err="1">
                <a:latin typeface="+mj-lt"/>
              </a:rPr>
              <a:t>a'u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cân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i'r</a:t>
            </a:r>
            <a:r>
              <a:rPr lang="en-GB" sz="4000" dirty="0">
                <a:latin typeface="+mj-lt"/>
              </a:rPr>
              <a:t> Tad </a:t>
            </a:r>
            <a:r>
              <a:rPr lang="en-GB" sz="4000" dirty="0" err="1">
                <a:latin typeface="+mj-lt"/>
              </a:rPr>
              <a:t>a'r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Mab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a'r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Ysbryd</a:t>
            </a:r>
            <a:r>
              <a:rPr lang="en-GB" sz="4000" dirty="0">
                <a:latin typeface="+mj-lt"/>
              </a:rPr>
              <a:t> </a:t>
            </a:r>
            <a:r>
              <a:rPr lang="en-GB" sz="4000" dirty="0" err="1">
                <a:latin typeface="+mj-lt"/>
              </a:rPr>
              <a:t>Glân</a:t>
            </a:r>
            <a:r>
              <a:rPr lang="en-GB" sz="4000" dirty="0">
                <a:latin typeface="+mj-lt"/>
              </a:rPr>
              <a:t>: </a:t>
            </a:r>
          </a:p>
          <a:p>
            <a:r>
              <a:rPr lang="en-GB" sz="4000" dirty="0" smtClean="0">
                <a:latin typeface="+mj-lt"/>
              </a:rPr>
              <a:t>		</a:t>
            </a:r>
            <a:r>
              <a:rPr lang="en-GB" sz="4000" dirty="0" err="1" smtClean="0">
                <a:latin typeface="+mj-lt"/>
              </a:rPr>
              <a:t>Haleliwia</a:t>
            </a:r>
            <a:r>
              <a:rPr lang="en-GB" sz="4000" dirty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Haleliwia</a:t>
            </a:r>
            <a:r>
              <a:rPr lang="en-GB" sz="4000" dirty="0">
                <a:latin typeface="+mj-lt"/>
              </a:rPr>
              <a:t>!</a:t>
            </a:r>
          </a:p>
          <a:p>
            <a:endParaRPr lang="en-GB" sz="40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6093296"/>
            <a:ext cx="74168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Arial" pitchFamily="34" charset="0"/>
                <a:cs typeface="Arial" pitchFamily="34" charset="0"/>
              </a:rPr>
              <a:t>W. WALSHAM HOW, </a:t>
            </a:r>
            <a:r>
              <a:rPr lang="en-GB" altLang="cy-GB" sz="1400" dirty="0" smtClean="0">
                <a:latin typeface="Arial" pitchFamily="34" charset="0"/>
                <a:cs typeface="Arial" pitchFamily="34" charset="0"/>
              </a:rPr>
              <a:t>1823-97 </a:t>
            </a:r>
            <a:r>
              <a:rPr lang="en-GB" altLang="cy-GB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altLang="cy-GB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altLang="cy-GB" sz="1400" dirty="0">
                <a:latin typeface="Arial" pitchFamily="34" charset="0"/>
                <a:cs typeface="Arial" pitchFamily="34" charset="0"/>
              </a:rPr>
              <a:t>T. GWYNN JONES, 1871-1949</a:t>
            </a:r>
          </a:p>
          <a:p>
            <a:pPr algn="r"/>
            <a:r>
              <a:rPr lang="en-GB" altLang="cy-GB" sz="1400" dirty="0" err="1" smtClean="0">
                <a:latin typeface="Arial" pitchFamily="34" charset="0"/>
                <a:cs typeface="Arial" pitchFamily="34" charset="0"/>
              </a:rPr>
              <a:t>Hawlfraint</a:t>
            </a:r>
            <a:r>
              <a:rPr lang="en-GB" altLang="cy-GB" sz="1400" dirty="0" smtClean="0">
                <a:latin typeface="Arial" pitchFamily="34" charset="0"/>
                <a:cs typeface="Arial" pitchFamily="34" charset="0"/>
              </a:rPr>
              <a:t> © </a:t>
            </a:r>
            <a:r>
              <a:rPr lang="en-GB" altLang="cy-GB" sz="1400" dirty="0" err="1" smtClean="0">
                <a:latin typeface="Arial" pitchFamily="34" charset="0"/>
                <a:cs typeface="Arial" pitchFamily="34" charset="0"/>
              </a:rPr>
              <a:t>ystad</a:t>
            </a:r>
            <a:r>
              <a:rPr lang="en-GB" altLang="cy-GB" sz="1400" dirty="0" smtClean="0">
                <a:latin typeface="Arial" pitchFamily="34" charset="0"/>
                <a:cs typeface="Arial" pitchFamily="34" charset="0"/>
              </a:rPr>
              <a:t> ac </a:t>
            </a:r>
            <a:r>
              <a:rPr lang="en-GB" altLang="cy-GB" sz="1400" dirty="0" err="1" smtClean="0">
                <a:latin typeface="Arial" pitchFamily="34" charset="0"/>
                <a:cs typeface="Arial" pitchFamily="34" charset="0"/>
              </a:rPr>
              <a:t>etifeddion</a:t>
            </a:r>
            <a:r>
              <a:rPr lang="en-GB" altLang="cy-GB" sz="1400" dirty="0" smtClean="0">
                <a:latin typeface="Arial" pitchFamily="34" charset="0"/>
                <a:cs typeface="Arial" pitchFamily="34" charset="0"/>
              </a:rPr>
              <a:t> T. Gwynn Jones</a:t>
            </a:r>
          </a:p>
          <a:p>
            <a:pPr algn="r"/>
            <a:r>
              <a:rPr lang="en-GB" altLang="cy-GB" sz="1400" dirty="0" err="1" smtClean="0">
                <a:latin typeface="Arial" pitchFamily="34" charset="0"/>
                <a:cs typeface="Arial" pitchFamily="34" charset="0"/>
              </a:rPr>
              <a:t>Cedwir</a:t>
            </a:r>
            <a:r>
              <a:rPr lang="en-GB" altLang="cy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14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GB" altLang="cy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1400" dirty="0" err="1">
                <a:latin typeface="Arial" pitchFamily="34" charset="0"/>
                <a:cs typeface="Arial" pitchFamily="34" charset="0"/>
              </a:rPr>
              <a:t>hawl</a:t>
            </a:r>
            <a:endParaRPr lang="en-GB" altLang="cy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1329</TotalTime>
  <Words>175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461</cp:revision>
  <dcterms:modified xsi:type="dcterms:W3CDTF">2016-02-16T13:26:43Z</dcterms:modified>
</cp:coreProperties>
</file>