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37" r:id="rId2"/>
    <p:sldId id="548" r:id="rId3"/>
    <p:sldId id="54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467544" y="476672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j-lt"/>
                <a:cs typeface="Tahoma" pitchFamily="34" charset="0"/>
              </a:rPr>
              <a:t>O’r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fath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geidwad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rhyfeddol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yw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Iesu</a:t>
            </a:r>
            <a:r>
              <a:rPr lang="en-GB" sz="4000" dirty="0">
                <a:latin typeface="+mj-lt"/>
                <a:cs typeface="Tahoma" pitchFamily="34" charset="0"/>
              </a:rPr>
              <a:t>,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O’r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fath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geidwad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rhyfeddol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ni</a:t>
            </a:r>
            <a:r>
              <a:rPr lang="en-GB" sz="4000" dirty="0">
                <a:latin typeface="+mj-lt"/>
                <a:cs typeface="Tahoma" pitchFamily="34" charset="0"/>
              </a:rPr>
              <a:t>;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Gan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roi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heibio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ogoniant</a:t>
            </a:r>
            <a:r>
              <a:rPr lang="en-GB" sz="4000" dirty="0">
                <a:latin typeface="+mj-lt"/>
                <a:cs typeface="Tahoma" pitchFamily="34" charset="0"/>
              </a:rPr>
              <a:t> y </a:t>
            </a:r>
            <a:r>
              <a:rPr lang="en-GB" sz="4000" dirty="0" err="1">
                <a:latin typeface="+mj-lt"/>
                <a:cs typeface="Tahoma" pitchFamily="34" charset="0"/>
              </a:rPr>
              <a:t>nefoedd</a:t>
            </a:r>
            <a:endParaRPr lang="en-GB" sz="4000" dirty="0">
              <a:latin typeface="+mj-lt"/>
              <a:cs typeface="Tahoma" pitchFamily="34" charset="0"/>
            </a:endParaRPr>
          </a:p>
          <a:p>
            <a:r>
              <a:rPr lang="en-GB" sz="4000" dirty="0" err="1">
                <a:latin typeface="+mj-lt"/>
                <a:cs typeface="Tahoma" pitchFamily="34" charset="0"/>
              </a:rPr>
              <a:t>Daeth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hun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i’w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groes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ar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Galfari</a:t>
            </a:r>
            <a:r>
              <a:rPr lang="en-GB" sz="4000" dirty="0">
                <a:latin typeface="+mj-lt"/>
                <a:cs typeface="Tahoma" pitchFamily="34" charset="0"/>
              </a:rPr>
              <a:t>.</a:t>
            </a:r>
          </a:p>
          <a:p>
            <a:endParaRPr lang="en-GB" sz="40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rown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frenin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nef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:</a:t>
            </a: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Pêr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iddo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. </a:t>
            </a:r>
            <a:endParaRPr lang="cy-GB" altLang="cy-GB" sz="4000" i="1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398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467544" y="476672"/>
            <a:ext cx="86764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j-lt"/>
                <a:cs typeface="Tahoma" pitchFamily="34" charset="0"/>
              </a:rPr>
              <a:t>Atgyfoddodd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o’r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bedd</a:t>
            </a:r>
            <a:r>
              <a:rPr lang="en-GB" sz="4000" dirty="0">
                <a:latin typeface="+mj-lt"/>
                <a:cs typeface="Tahoma" pitchFamily="34" charset="0"/>
              </a:rPr>
              <a:t>, </a:t>
            </a:r>
            <a:r>
              <a:rPr lang="en-GB" sz="4000" dirty="0" err="1">
                <a:latin typeface="+mj-lt"/>
                <a:cs typeface="Tahoma" pitchFamily="34" charset="0"/>
              </a:rPr>
              <a:t>Haleliwia</a:t>
            </a:r>
            <a:r>
              <a:rPr lang="en-GB" sz="4000" dirty="0">
                <a:latin typeface="+mj-lt"/>
                <a:cs typeface="Tahoma" pitchFamily="34" charset="0"/>
              </a:rPr>
              <a:t>!</a:t>
            </a:r>
          </a:p>
          <a:p>
            <a:r>
              <a:rPr lang="en-GB" sz="4000" dirty="0">
                <a:latin typeface="+mj-lt"/>
                <a:cs typeface="Tahoma" pitchFamily="34" charset="0"/>
              </a:rPr>
              <a:t>A </a:t>
            </a:r>
            <a:r>
              <a:rPr lang="en-GB" sz="4000" dirty="0" err="1">
                <a:latin typeface="+mj-lt"/>
                <a:cs typeface="Tahoma" pitchFamily="34" charset="0"/>
              </a:rPr>
              <a:t>bydd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yntau</a:t>
            </a:r>
            <a:r>
              <a:rPr lang="en-GB" sz="4000" dirty="0">
                <a:latin typeface="+mj-lt"/>
                <a:cs typeface="Tahoma" pitchFamily="34" charset="0"/>
              </a:rPr>
              <a:t> am </a:t>
            </a:r>
            <a:r>
              <a:rPr lang="en-GB" sz="4000" dirty="0" err="1">
                <a:latin typeface="+mj-lt"/>
                <a:cs typeface="Tahoma" pitchFamily="34" charset="0"/>
              </a:rPr>
              <a:t>byth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yn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fyw</a:t>
            </a:r>
            <a:r>
              <a:rPr lang="en-GB" sz="4000" dirty="0">
                <a:latin typeface="+mj-lt"/>
                <a:cs typeface="Tahoma" pitchFamily="34" charset="0"/>
              </a:rPr>
              <a:t>;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Ar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ddeheulaw</a:t>
            </a:r>
            <a:r>
              <a:rPr lang="en-GB" sz="4000" dirty="0">
                <a:latin typeface="+mj-lt"/>
                <a:cs typeface="Tahoma" pitchFamily="34" charset="0"/>
              </a:rPr>
              <a:t> y Tad </a:t>
            </a:r>
            <a:r>
              <a:rPr lang="en-GB" sz="4000" dirty="0" err="1">
                <a:latin typeface="+mj-lt"/>
                <a:cs typeface="Tahoma" pitchFamily="34" charset="0"/>
              </a:rPr>
              <a:t>heddiw’n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eiriol</a:t>
            </a:r>
            <a:r>
              <a:rPr lang="en-GB" sz="4000" dirty="0">
                <a:latin typeface="+mj-lt"/>
                <a:cs typeface="Tahoma" pitchFamily="34" charset="0"/>
              </a:rPr>
              <a:t>,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Gwrando’n</a:t>
            </a:r>
            <a:r>
              <a:rPr lang="en-GB" sz="4000" dirty="0">
                <a:latin typeface="+mj-lt"/>
                <a:cs typeface="Tahoma" pitchFamily="34" charset="0"/>
              </a:rPr>
              <a:t> cri a </a:t>
            </a:r>
            <a:r>
              <a:rPr lang="en-GB" sz="4000" dirty="0" err="1">
                <a:latin typeface="+mj-lt"/>
                <a:cs typeface="Tahoma" pitchFamily="34" charset="0"/>
              </a:rPr>
              <a:t>wna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gwanned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yw</a:t>
            </a:r>
            <a:r>
              <a:rPr lang="en-GB" sz="4000" dirty="0">
                <a:latin typeface="+mj-lt"/>
                <a:cs typeface="Tahoma" pitchFamily="34" charset="0"/>
              </a:rPr>
              <a:t>.</a:t>
            </a:r>
          </a:p>
          <a:p>
            <a:endParaRPr lang="en-GB" sz="40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rown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frenin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nef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:</a:t>
            </a: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Pêr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iddo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. </a:t>
            </a:r>
            <a:endParaRPr lang="cy-GB" altLang="cy-GB" sz="4000" i="1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793104" y="88923"/>
            <a:ext cx="860343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+mj-lt"/>
                <a:cs typeface="Tahoma" pitchFamily="34" charset="0"/>
              </a:rPr>
              <a:t>Ond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mae’n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dyfod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ryw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ddiwrnod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i’n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</a:p>
          <a:p>
            <a:r>
              <a:rPr lang="en-GB" sz="4000" dirty="0">
                <a:latin typeface="+mj-lt"/>
                <a:cs typeface="Tahoma" pitchFamily="34" charset="0"/>
              </a:rPr>
              <a:t>							</a:t>
            </a:r>
            <a:r>
              <a:rPr lang="en-GB" sz="4000" dirty="0" err="1">
                <a:latin typeface="+mj-lt"/>
                <a:cs typeface="Tahoma" pitchFamily="34" charset="0"/>
              </a:rPr>
              <a:t>cymryd</a:t>
            </a:r>
            <a:r>
              <a:rPr lang="en-GB" sz="4000" dirty="0">
                <a:latin typeface="+mj-lt"/>
                <a:cs typeface="Tahoma" pitchFamily="34" charset="0"/>
              </a:rPr>
              <a:t>,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Cawn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ein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dwyn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ato’n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ddiogel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i’r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nef</a:t>
            </a:r>
            <a:r>
              <a:rPr lang="en-GB" sz="4000" dirty="0">
                <a:latin typeface="+mj-lt"/>
                <a:cs typeface="Tahoma" pitchFamily="34" charset="0"/>
              </a:rPr>
              <a:t>;</a:t>
            </a:r>
          </a:p>
          <a:p>
            <a:r>
              <a:rPr lang="en-GB" sz="4000" dirty="0" err="1">
                <a:latin typeface="+mj-lt"/>
                <a:cs typeface="Tahoma" pitchFamily="34" charset="0"/>
              </a:rPr>
              <a:t>O’r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llawenydd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ni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fydd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ei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weled</a:t>
            </a:r>
            <a:r>
              <a:rPr lang="en-GB" sz="4000" dirty="0">
                <a:latin typeface="+mj-lt"/>
                <a:cs typeface="Tahoma" pitchFamily="34" charset="0"/>
              </a:rPr>
              <a:t>,</a:t>
            </a:r>
          </a:p>
          <a:p>
            <a:r>
              <a:rPr lang="en-GB" sz="4000" dirty="0">
                <a:latin typeface="+mj-lt"/>
                <a:cs typeface="Tahoma" pitchFamily="34" charset="0"/>
              </a:rPr>
              <a:t>A </a:t>
            </a:r>
            <a:r>
              <a:rPr lang="en-GB" sz="4000" dirty="0" err="1">
                <a:latin typeface="+mj-lt"/>
                <a:cs typeface="Tahoma" pitchFamily="34" charset="0"/>
              </a:rPr>
              <a:t>rhoi</a:t>
            </a:r>
            <a:r>
              <a:rPr lang="en-GB" sz="4000" dirty="0">
                <a:latin typeface="+mj-lt"/>
                <a:cs typeface="Tahoma" pitchFamily="34" charset="0"/>
              </a:rPr>
              <a:t> clod am </a:t>
            </a:r>
            <a:r>
              <a:rPr lang="en-GB" sz="4000" dirty="0" err="1">
                <a:latin typeface="+mj-lt"/>
                <a:cs typeface="Tahoma" pitchFamily="34" charset="0"/>
              </a:rPr>
              <a:t>byth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i’w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gariad</a:t>
            </a:r>
            <a:r>
              <a:rPr lang="en-GB" sz="4000" dirty="0">
                <a:latin typeface="+mj-lt"/>
                <a:cs typeface="Tahoma" pitchFamily="34" charset="0"/>
              </a:rPr>
              <a:t> </a:t>
            </a:r>
            <a:r>
              <a:rPr lang="en-GB" sz="4000" dirty="0" err="1">
                <a:latin typeface="+mj-lt"/>
                <a:cs typeface="Tahoma" pitchFamily="34" charset="0"/>
              </a:rPr>
              <a:t>Ef</a:t>
            </a:r>
            <a:r>
              <a:rPr lang="en-GB" sz="4000" dirty="0">
                <a:latin typeface="+mj-lt"/>
                <a:cs typeface="Tahoma" pitchFamily="34" charset="0"/>
              </a:rPr>
              <a:t>.</a:t>
            </a:r>
          </a:p>
          <a:p>
            <a:endParaRPr lang="en-GB" sz="4000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rown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frenin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nef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:</a:t>
            </a:r>
          </a:p>
          <a:p>
            <a:pPr eaLnBrk="1" hangingPunct="1"/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Pêr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Hosanna,</a:t>
            </a:r>
          </a:p>
          <a:p>
            <a:pPr eaLnBrk="1" hangingPunct="1"/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	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Cân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Hosanna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iddo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 </a:t>
            </a:r>
            <a:r>
              <a:rPr lang="en-GB" altLang="cy-GB" sz="4000" i="1" dirty="0" err="1">
                <a:solidFill>
                  <a:schemeClr val="accent3"/>
                </a:solidFill>
                <a:latin typeface="+mj-lt"/>
                <a:cs typeface="Tahoma" pitchFamily="34" charset="0"/>
              </a:rPr>
              <a:t>Ef</a:t>
            </a:r>
            <a:r>
              <a:rPr lang="en-GB" altLang="cy-GB" sz="4000" i="1" dirty="0">
                <a:solidFill>
                  <a:schemeClr val="accent3"/>
                </a:solidFill>
                <a:latin typeface="+mj-lt"/>
                <a:cs typeface="Tahoma" pitchFamily="34" charset="0"/>
              </a:rPr>
              <a:t>. </a:t>
            </a:r>
            <a:endParaRPr lang="cy-GB" altLang="cy-GB" sz="4000" i="1" dirty="0">
              <a:solidFill>
                <a:schemeClr val="accent3"/>
              </a:solidFill>
              <a:latin typeface="+mj-lt"/>
              <a:cs typeface="Tahoma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637973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7" name="TextBox 6"/>
          <p:cNvSpPr txBox="1"/>
          <p:nvPr/>
        </p:nvSpPr>
        <p:spPr>
          <a:xfrm>
            <a:off x="4139952" y="633678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j-lt"/>
              </a:rPr>
              <a:t>ANAD. </a:t>
            </a:r>
            <a:r>
              <a:rPr lang="cy-GB" sz="1400" i="1" dirty="0" err="1">
                <a:latin typeface="+mj-lt"/>
              </a:rPr>
              <a:t>cyf</a:t>
            </a:r>
            <a:r>
              <a:rPr lang="cy-GB" sz="1400" dirty="0" err="1">
                <a:latin typeface="+mj-lt"/>
              </a:rPr>
              <a:t>.</a:t>
            </a:r>
            <a:r>
              <a:rPr lang="cy-GB" sz="1400" dirty="0">
                <a:latin typeface="+mj-lt"/>
              </a:rPr>
              <a:t> ALUN MORGAN, 1908-90 © William Owen.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5975916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3871</TotalTime>
  <Words>97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Tahoma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486</cp:revision>
  <dcterms:modified xsi:type="dcterms:W3CDTF">2016-02-24T14:03:59Z</dcterms:modified>
</cp:coreProperties>
</file>