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513" r:id="rId2"/>
    <p:sldId id="515" r:id="rId3"/>
    <p:sldId id="518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1920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07504" y="745902"/>
            <a:ext cx="9073008" cy="4195266"/>
          </a:xfrm>
        </p:spPr>
        <p:txBody>
          <a:bodyPr/>
          <a:lstStyle/>
          <a:p>
            <a:pPr algn="l"/>
            <a:r>
              <a:rPr lang="en-US" sz="3900" dirty="0">
                <a:solidFill>
                  <a:schemeClr val="accent3"/>
                </a:solidFill>
              </a:rPr>
              <a:t>O </a:t>
            </a:r>
            <a:r>
              <a:rPr lang="en-US" sz="3900" dirty="0" err="1">
                <a:solidFill>
                  <a:schemeClr val="accent3"/>
                </a:solidFill>
              </a:rPr>
              <a:t>tyred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i'n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gwaredu</a:t>
            </a:r>
            <a:r>
              <a:rPr lang="en-US" sz="3900" dirty="0">
                <a:solidFill>
                  <a:schemeClr val="accent3"/>
                </a:solidFill>
              </a:rPr>
              <a:t>, </a:t>
            </a:r>
            <a:r>
              <a:rPr lang="en-US" sz="3900" dirty="0" err="1">
                <a:solidFill>
                  <a:schemeClr val="accent3"/>
                </a:solidFill>
              </a:rPr>
              <a:t>Iesu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da</a:t>
            </a:r>
            <a:r>
              <a:rPr lang="en-US" sz="3900" dirty="0">
                <a:solidFill>
                  <a:schemeClr val="accent3"/>
                </a:solidFill>
              </a:rPr>
              <a:t>,</a:t>
            </a:r>
            <a:br>
              <a:rPr lang="en-US" sz="3900" dirty="0">
                <a:solidFill>
                  <a:schemeClr val="accent3"/>
                </a:solidFill>
              </a:rPr>
            </a:b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fel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cynt</a:t>
            </a:r>
            <a:r>
              <a:rPr lang="en-US" sz="3900" dirty="0">
                <a:solidFill>
                  <a:schemeClr val="accent3"/>
                </a:solidFill>
              </a:rPr>
              <a:t> y </a:t>
            </a:r>
            <a:r>
              <a:rPr lang="en-US" sz="3900" dirty="0" err="1">
                <a:solidFill>
                  <a:schemeClr val="accent3"/>
                </a:solidFill>
              </a:rPr>
              <a:t>daethost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ar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dy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newydd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wedd</a:t>
            </a:r>
            <a:r>
              <a:rPr lang="en-US" sz="3900" dirty="0">
                <a:solidFill>
                  <a:schemeClr val="accent3"/>
                </a:solidFill>
              </a:rPr>
              <a:t>, </a:t>
            </a:r>
            <a:br>
              <a:rPr lang="en-US" sz="3900" dirty="0">
                <a:solidFill>
                  <a:schemeClr val="accent3"/>
                </a:solidFill>
              </a:rPr>
            </a:br>
            <a:r>
              <a:rPr lang="en-US" sz="3900" dirty="0" err="1">
                <a:solidFill>
                  <a:schemeClr val="accent3"/>
                </a:solidFill>
              </a:rPr>
              <a:t>a'r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drysau</a:t>
            </a:r>
            <a:r>
              <a:rPr lang="en-US" sz="3900" dirty="0">
                <a:solidFill>
                  <a:schemeClr val="accent3"/>
                </a:solidFill>
              </a:rPr>
              <a:t> '</a:t>
            </a:r>
            <a:r>
              <a:rPr lang="en-US" sz="3900" dirty="0" err="1">
                <a:solidFill>
                  <a:schemeClr val="accent3"/>
                </a:solidFill>
              </a:rPr>
              <a:t>nghau</a:t>
            </a:r>
            <a:r>
              <a:rPr lang="en-US" sz="3900" dirty="0">
                <a:solidFill>
                  <a:schemeClr val="accent3"/>
                </a:solidFill>
              </a:rPr>
              <a:t>, at </a:t>
            </a:r>
            <a:r>
              <a:rPr lang="en-US" sz="3900" dirty="0" err="1">
                <a:solidFill>
                  <a:schemeClr val="accent3"/>
                </a:solidFill>
              </a:rPr>
              <a:t>rai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dan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ofnus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bla</a:t>
            </a:r>
            <a:r>
              <a:rPr lang="en-US" sz="3900" dirty="0">
                <a:solidFill>
                  <a:schemeClr val="accent3"/>
                </a:solidFill>
              </a:rPr>
              <a:t>,</a:t>
            </a:r>
            <a:br>
              <a:rPr lang="en-US" sz="3900" dirty="0">
                <a:solidFill>
                  <a:schemeClr val="accent3"/>
                </a:solidFill>
              </a:rPr>
            </a:b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a'u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cadarnhau</a:t>
            </a:r>
            <a:r>
              <a:rPr lang="en-US" sz="3900" dirty="0">
                <a:solidFill>
                  <a:schemeClr val="accent3"/>
                </a:solidFill>
              </a:rPr>
              <a:t> â </a:t>
            </a:r>
            <a:r>
              <a:rPr lang="en-US" sz="3900" dirty="0" err="1">
                <a:solidFill>
                  <a:schemeClr val="accent3"/>
                </a:solidFill>
              </a:rPr>
              <a:t>nerthol</a:t>
            </a:r>
            <a:r>
              <a:rPr lang="en-US" sz="3900" dirty="0">
                <a:solidFill>
                  <a:schemeClr val="accent3"/>
                </a:solidFill>
              </a:rPr>
              <a:t> air </a:t>
            </a:r>
            <a:r>
              <a:rPr lang="en-US" sz="3900" dirty="0" err="1">
                <a:solidFill>
                  <a:schemeClr val="accent3"/>
                </a:solidFill>
              </a:rPr>
              <a:t>dy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hedd</a:t>
            </a:r>
            <a:r>
              <a:rPr lang="en-US" sz="3900" dirty="0">
                <a:solidFill>
                  <a:schemeClr val="accent3"/>
                </a:solidFill>
              </a:rPr>
              <a:t>: </a:t>
            </a:r>
            <a:br>
              <a:rPr lang="en-US" sz="3900" dirty="0">
                <a:solidFill>
                  <a:schemeClr val="accent3"/>
                </a:solidFill>
              </a:rPr>
            </a:br>
            <a:r>
              <a:rPr lang="en-US" sz="3900" dirty="0" err="1">
                <a:solidFill>
                  <a:schemeClr val="accent3"/>
                </a:solidFill>
              </a:rPr>
              <a:t>llefara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dy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dangnefedd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yma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nawr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br>
              <a:rPr lang="en-US" sz="3900" dirty="0">
                <a:solidFill>
                  <a:schemeClr val="accent3"/>
                </a:solidFill>
              </a:rPr>
            </a:br>
            <a:r>
              <a:rPr lang="en-US" sz="3900" dirty="0">
                <a:solidFill>
                  <a:schemeClr val="accent3"/>
                </a:solidFill>
              </a:rPr>
              <a:t> a </a:t>
            </a:r>
            <a:r>
              <a:rPr lang="en-US" sz="3900" dirty="0" err="1">
                <a:solidFill>
                  <a:schemeClr val="accent3"/>
                </a:solidFill>
              </a:rPr>
              <a:t>dangos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inni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greithiau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d'aberth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mawr</a:t>
            </a:r>
            <a:r>
              <a:rPr lang="en-US" sz="3900" dirty="0">
                <a:solidFill>
                  <a:schemeClr val="accent3"/>
                </a:solidFill>
              </a:rPr>
              <a:t>.</a:t>
            </a:r>
            <a:br>
              <a:rPr lang="en-GB" sz="3900" dirty="0">
                <a:solidFill>
                  <a:schemeClr val="accent3"/>
                </a:solidFill>
              </a:rPr>
            </a:br>
            <a:br>
              <a:rPr lang="en-GB" sz="3900" i="1" dirty="0">
                <a:solidFill>
                  <a:schemeClr val="accent3"/>
                </a:solidFill>
                <a:cs typeface="Arial" pitchFamily="34" charset="0"/>
              </a:rPr>
            </a:br>
            <a:r>
              <a:rPr lang="en-GB" sz="3900" b="1" i="1" dirty="0">
                <a:solidFill>
                  <a:schemeClr val="accent3"/>
                </a:solidFill>
                <a:cs typeface="Arial" pitchFamily="34" charset="0"/>
              </a:rPr>
              <a:t>	</a:t>
            </a:r>
            <a:endParaRPr lang="en-GB" sz="39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: 375</a:t>
            </a: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72008" y="648742"/>
            <a:ext cx="9468544" cy="3788370"/>
          </a:xfrm>
        </p:spPr>
        <p:txBody>
          <a:bodyPr/>
          <a:lstStyle/>
          <a:p>
            <a:pPr algn="l"/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Yn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d'aberth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di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mae'n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gobaith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ni</a:t>
            </a:r>
            <a:r>
              <a:rPr lang="en-US" sz="3900" dirty="0">
                <a:solidFill>
                  <a:schemeClr val="accent3"/>
                </a:solidFill>
              </a:rPr>
              <a:t> o </a:t>
            </a:r>
            <a:r>
              <a:rPr lang="en-US" sz="3900" dirty="0" err="1">
                <a:solidFill>
                  <a:schemeClr val="accent3"/>
                </a:solidFill>
              </a:rPr>
              <a:t>hyd</a:t>
            </a:r>
            <a:r>
              <a:rPr lang="en-US" sz="3900" dirty="0">
                <a:solidFill>
                  <a:schemeClr val="accent3"/>
                </a:solidFill>
              </a:rPr>
              <a:t>,</a:t>
            </a:r>
            <a:br>
              <a:rPr lang="en-US" sz="3900" dirty="0">
                <a:solidFill>
                  <a:schemeClr val="accent3"/>
                </a:solidFill>
              </a:rPr>
            </a:br>
            <a:r>
              <a:rPr lang="en-US" sz="3900" dirty="0" err="1">
                <a:solidFill>
                  <a:schemeClr val="accent3"/>
                </a:solidFill>
              </a:rPr>
              <a:t>ni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ddaw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o'r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ddaear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ond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llonyddwch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brau</a:t>
            </a:r>
            <a:r>
              <a:rPr lang="en-US" sz="3900" dirty="0">
                <a:solidFill>
                  <a:schemeClr val="accent3"/>
                </a:solidFill>
              </a:rPr>
              <a:t>; </a:t>
            </a:r>
            <a:br>
              <a:rPr lang="en-US" sz="3900" dirty="0">
                <a:solidFill>
                  <a:schemeClr val="accent3"/>
                </a:solidFill>
              </a:rPr>
            </a:br>
            <a:r>
              <a:rPr lang="en-US" sz="3900" dirty="0">
                <a:solidFill>
                  <a:schemeClr val="accent3"/>
                </a:solidFill>
              </a:rPr>
              <a:t> o hen </a:t>
            </a:r>
            <a:r>
              <a:rPr lang="en-US" sz="3900" dirty="0" err="1">
                <a:solidFill>
                  <a:schemeClr val="accent3"/>
                </a:solidFill>
              </a:rPr>
              <a:t>gaethiwed</a:t>
            </a:r>
            <a:r>
              <a:rPr lang="en-US" sz="3900" dirty="0">
                <a:solidFill>
                  <a:schemeClr val="accent3"/>
                </a:solidFill>
              </a:rPr>
              <a:t> barn </a:t>
            </a:r>
            <a:r>
              <a:rPr lang="en-US" sz="3900" dirty="0" err="1">
                <a:solidFill>
                  <a:schemeClr val="accent3"/>
                </a:solidFill>
              </a:rPr>
              <a:t>rhyfeloedd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byd</a:t>
            </a:r>
            <a:br>
              <a:rPr lang="en-US" sz="3900" dirty="0">
                <a:solidFill>
                  <a:schemeClr val="accent3"/>
                </a:solidFill>
              </a:rPr>
            </a:br>
            <a:r>
              <a:rPr lang="en-US" sz="3900" dirty="0" err="1">
                <a:solidFill>
                  <a:schemeClr val="accent3"/>
                </a:solidFill>
              </a:rPr>
              <a:t>hiraethwn</a:t>
            </a:r>
            <a:r>
              <a:rPr lang="en-US" sz="3900" dirty="0">
                <a:solidFill>
                  <a:schemeClr val="accent3"/>
                </a:solidFill>
              </a:rPr>
              <a:t> am y </a:t>
            </a:r>
            <a:r>
              <a:rPr lang="en-US" sz="3900" dirty="0" err="1">
                <a:solidFill>
                  <a:schemeClr val="accent3"/>
                </a:solidFill>
              </a:rPr>
              <a:t>cymod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sy'n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rhyddhau</a:t>
            </a:r>
            <a:r>
              <a:rPr lang="en-US" sz="3900" dirty="0">
                <a:solidFill>
                  <a:schemeClr val="accent3"/>
                </a:solidFill>
              </a:rPr>
              <a:t>: </a:t>
            </a:r>
            <a:br>
              <a:rPr lang="en-US" sz="3900" dirty="0">
                <a:solidFill>
                  <a:schemeClr val="accent3"/>
                </a:solidFill>
              </a:rPr>
            </a:b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tydi</a:t>
            </a:r>
            <a:r>
              <a:rPr lang="en-US" sz="3900" dirty="0">
                <a:solidFill>
                  <a:schemeClr val="accent3"/>
                </a:solidFill>
              </a:rPr>
              <a:t>, </a:t>
            </a:r>
            <a:r>
              <a:rPr lang="en-US" sz="3900" dirty="0" err="1">
                <a:solidFill>
                  <a:schemeClr val="accent3"/>
                </a:solidFill>
              </a:rPr>
              <a:t>Gyfryngwr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byw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rhwng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Duw</a:t>
            </a:r>
            <a:r>
              <a:rPr lang="en-US" sz="3900" dirty="0">
                <a:solidFill>
                  <a:schemeClr val="accent3"/>
                </a:solidFill>
              </a:rPr>
              <a:t> a </a:t>
            </a:r>
            <a:r>
              <a:rPr lang="en-US" sz="3900" dirty="0" err="1">
                <a:solidFill>
                  <a:schemeClr val="accent3"/>
                </a:solidFill>
              </a:rPr>
              <a:t>dyn</a:t>
            </a:r>
            <a:r>
              <a:rPr lang="en-US" sz="3900" dirty="0">
                <a:solidFill>
                  <a:schemeClr val="accent3"/>
                </a:solidFill>
              </a:rPr>
              <a:t>,</a:t>
            </a:r>
            <a:br>
              <a:rPr lang="en-US" sz="3900" dirty="0">
                <a:solidFill>
                  <a:schemeClr val="accent3"/>
                </a:solidFill>
              </a:rPr>
            </a:br>
            <a:r>
              <a:rPr lang="en-US" sz="3900" dirty="0">
                <a:solidFill>
                  <a:schemeClr val="accent3"/>
                </a:solidFill>
              </a:rPr>
              <a:t>rho </a:t>
            </a:r>
            <a:r>
              <a:rPr lang="en-US" sz="3900" dirty="0" err="1">
                <a:solidFill>
                  <a:schemeClr val="accent3"/>
                </a:solidFill>
              </a:rPr>
              <a:t>yn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ein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calon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ras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i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fyw'n</a:t>
            </a:r>
            <a:r>
              <a:rPr lang="en-US" sz="3900" dirty="0">
                <a:solidFill>
                  <a:schemeClr val="accent3"/>
                </a:solidFill>
              </a:rPr>
              <a:t> </a:t>
            </a:r>
            <a:r>
              <a:rPr lang="en-US" sz="3900" dirty="0" err="1">
                <a:solidFill>
                  <a:schemeClr val="accent3"/>
                </a:solidFill>
              </a:rPr>
              <a:t>gytûn</a:t>
            </a:r>
            <a:r>
              <a:rPr lang="en-US" sz="3900" dirty="0">
                <a:solidFill>
                  <a:schemeClr val="accent3"/>
                </a:solidFill>
              </a:rPr>
              <a:t>.</a:t>
            </a:r>
            <a:br>
              <a:rPr lang="en-GB" sz="3900" dirty="0">
                <a:solidFill>
                  <a:schemeClr val="accent3"/>
                </a:solidFill>
              </a:rPr>
            </a:br>
            <a:br>
              <a:rPr lang="en-GB" sz="3900" dirty="0">
                <a:solidFill>
                  <a:schemeClr val="accent3"/>
                </a:solidFill>
                <a:cs typeface="Arial" pitchFamily="34" charset="0"/>
              </a:rPr>
            </a:br>
            <a:r>
              <a:rPr lang="en-GB" sz="3900" dirty="0">
                <a:solidFill>
                  <a:schemeClr val="accent3"/>
                </a:solidFill>
                <a:cs typeface="Arial" pitchFamily="34" charset="0"/>
              </a:rPr>
              <a:t> 	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016" y="620688"/>
            <a:ext cx="9324528" cy="34590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Cyd-fyw'n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gytûn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brodyr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fyddo'n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Font typeface="Wingdings" pitchFamily="2" charset="2"/>
              <a:buNone/>
            </a:pP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a'th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gariad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cynnal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hoes; </a:t>
            </a:r>
          </a:p>
          <a:p>
            <a:pPr>
              <a:buFont typeface="Wingdings" pitchFamily="2" charset="2"/>
              <a:buNone/>
            </a:pP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foed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arfog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cry'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orthrymu'r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gwan</a:t>
            </a:r>
            <a:endParaRPr lang="en-GB" sz="3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ac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grym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grym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rhag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dilyw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tân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trugarha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thyred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gwaredu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776" y="6448981"/>
            <a:ext cx="65527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JOHN ROBERTS, 1910-84 © Judith Huws.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cxnSp>
        <p:nvCxnSpPr>
          <p:cNvPr id="6" name="Straight Connector 3"/>
          <p:cNvCxnSpPr/>
          <p:nvPr/>
        </p:nvCxnSpPr>
        <p:spPr>
          <a:xfrm>
            <a:off x="1907704" y="508518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3807</TotalTime>
  <Words>90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Lucida Sans Unicode</vt:lpstr>
      <vt:lpstr>Times New Roman</vt:lpstr>
      <vt:lpstr>Webdings</vt:lpstr>
      <vt:lpstr>Wingdings</vt:lpstr>
      <vt:lpstr>Default Design</vt:lpstr>
      <vt:lpstr>O tyred i'n gwaredu, Iesu da,  fel cynt y daethost ar dy newydd wedd,  a'r drysau 'nghau, at rai dan ofnus bla,  a'u cadarnhau â nerthol air dy hedd:  llefara dy dangnefedd yma nawr   a dangos inni greithiau d'aberth mawr.   </vt:lpstr>
      <vt:lpstr> Yn d'aberth di mae'n gobaith ni o hyd, ni ddaw o'r ddaear ond llonyddwch brau;   o hen gaethiwed barn rhyfeloedd byd hiraethwn am y cymod sy'n rhyddhau:   tydi, Gyfryngwr byw rhwng Duw a dyn, rho yn ein calon ras i fyw'n gytûn. 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469</cp:revision>
  <dcterms:modified xsi:type="dcterms:W3CDTF">2016-02-24T14:20:44Z</dcterms:modified>
</cp:coreProperties>
</file>