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645" r:id="rId2"/>
    <p:sldId id="647" r:id="rId3"/>
    <p:sldId id="64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frenhinol</a:t>
            </a:r>
            <a:r>
              <a:rPr lang="en-US" sz="4000" dirty="0">
                <a:latin typeface="+mj-lt"/>
              </a:rPr>
              <a:t> Un,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"Hosanna!", </a:t>
            </a:r>
            <a:r>
              <a:rPr lang="en-US" sz="4000" dirty="0" err="1">
                <a:latin typeface="+mj-lt"/>
              </a:rPr>
              <a:t>gwaedda'r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dorf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gytûn</a:t>
            </a:r>
            <a:r>
              <a:rPr lang="en-US" sz="4000" dirty="0">
                <a:latin typeface="+mj-lt"/>
              </a:rPr>
              <a:t>;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d'anifail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llwm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ymlwybra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mlaen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phalmwydd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draed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daen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frenhinol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Frawd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wylaidd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farwol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rawd</a:t>
            </a:r>
            <a:r>
              <a:rPr lang="en-US" sz="4000" dirty="0">
                <a:latin typeface="+mj-lt"/>
              </a:rPr>
              <a:t>: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goncro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pechod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codi'r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graith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thynnu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colyn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angau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caeth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67861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238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6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40466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frenhinol</a:t>
            </a:r>
            <a:r>
              <a:rPr lang="en-US" sz="4000" dirty="0">
                <a:latin typeface="+mj-lt"/>
              </a:rPr>
              <a:t> Grist,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engyl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syllu'n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drist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rhyfeddod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: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fe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deithi</a:t>
            </a:r>
            <a:r>
              <a:rPr lang="en-US" sz="4000" dirty="0">
                <a:latin typeface="+mj-lt"/>
              </a:rPr>
              <a:t> at </a:t>
            </a:r>
            <a:r>
              <a:rPr lang="en-US" sz="4000" dirty="0" err="1">
                <a:latin typeface="+mj-lt"/>
              </a:rPr>
              <a:t>d'angheuol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Ymlaen</a:t>
            </a:r>
            <a:r>
              <a:rPr lang="en-US" sz="4000" dirty="0">
                <a:latin typeface="+mj-lt"/>
              </a:rPr>
              <a:t>, O Fab y </a:t>
            </a:r>
            <a:r>
              <a:rPr lang="en-US" sz="4000" dirty="0" err="1">
                <a:latin typeface="+mj-lt"/>
              </a:rPr>
              <a:t>Dyn</a:t>
            </a:r>
            <a:r>
              <a:rPr lang="en-US" sz="4000" dirty="0">
                <a:latin typeface="+mj-lt"/>
              </a:rPr>
              <a:t> di-</a:t>
            </a:r>
            <a:r>
              <a:rPr lang="en-US" sz="4000" dirty="0" err="1">
                <a:latin typeface="+mj-lt"/>
              </a:rPr>
              <a:t>fraw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ffyrnig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frwydyr</a:t>
            </a:r>
            <a:r>
              <a:rPr lang="en-US" sz="4000" dirty="0">
                <a:latin typeface="+mj-lt"/>
              </a:rPr>
              <a:t> draw;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y Tad o </a:t>
            </a:r>
            <a:r>
              <a:rPr lang="en-US" sz="4000" dirty="0" err="1">
                <a:latin typeface="+mj-lt"/>
              </a:rPr>
              <a:t>uchder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gorsedd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disgwyl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Eneiniog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767861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20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3040" y="353115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000" dirty="0" err="1">
                <a:latin typeface="+mj-lt"/>
              </a:rPr>
              <a:t>Ymlaen</a:t>
            </a:r>
            <a:r>
              <a:rPr lang="en-US" altLang="en-US" sz="4000" dirty="0">
                <a:latin typeface="+mj-lt"/>
              </a:rPr>
              <a:t>, </a:t>
            </a:r>
            <a:r>
              <a:rPr lang="en-US" altLang="en-US" sz="4000" dirty="0" err="1">
                <a:latin typeface="+mj-lt"/>
              </a:rPr>
              <a:t>ymlaen</a:t>
            </a:r>
            <a:r>
              <a:rPr lang="en-US" altLang="en-US" sz="4000" dirty="0">
                <a:latin typeface="+mj-lt"/>
              </a:rPr>
              <a:t>, </a:t>
            </a:r>
            <a:r>
              <a:rPr lang="en-US" altLang="en-US" sz="4000" dirty="0" err="1">
                <a:latin typeface="+mj-lt"/>
              </a:rPr>
              <a:t>frenhinol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Oen</a:t>
            </a:r>
            <a:r>
              <a:rPr lang="en-US" altLang="en-US" sz="4000" dirty="0">
                <a:latin typeface="+mj-lt"/>
              </a:rPr>
              <a:t>,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>
                <a:latin typeface="+mj-lt"/>
              </a:rPr>
              <a:t>â </a:t>
            </a:r>
            <a:r>
              <a:rPr lang="en-US" altLang="en-US" sz="4000" dirty="0" err="1">
                <a:latin typeface="+mj-lt"/>
              </a:rPr>
              <a:t>gwylaidd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rwysg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ar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lwybrau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poen</a:t>
            </a:r>
            <a:r>
              <a:rPr lang="en-US" altLang="en-US" sz="4000" dirty="0">
                <a:latin typeface="+mj-lt"/>
              </a:rPr>
              <a:t>;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>
                <a:latin typeface="+mj-lt"/>
              </a:rPr>
              <a:t>'n </a:t>
            </a:r>
            <a:r>
              <a:rPr lang="en-US" altLang="en-US" sz="4000" dirty="0" err="1">
                <a:latin typeface="+mj-lt"/>
              </a:rPr>
              <a:t>ôl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gwyro</a:t>
            </a:r>
            <a:r>
              <a:rPr lang="en-US" altLang="en-US" sz="4000" dirty="0">
                <a:latin typeface="+mj-lt"/>
              </a:rPr>
              <a:t> pen </a:t>
            </a:r>
            <a:r>
              <a:rPr lang="en-US" altLang="en-US" sz="4000" dirty="0" err="1">
                <a:latin typeface="+mj-lt"/>
              </a:rPr>
              <a:t>dan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farwol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glwy</a:t>
            </a:r>
            <a:r>
              <a:rPr lang="en-US" altLang="en-US" sz="4000" dirty="0">
                <a:latin typeface="+mj-lt"/>
              </a:rPr>
              <a:t>', </a:t>
            </a:r>
            <a:br>
              <a:rPr lang="en-US" altLang="en-US" sz="4000" dirty="0">
                <a:latin typeface="+mj-lt"/>
              </a:rPr>
            </a:br>
            <a:r>
              <a:rPr lang="en-US" altLang="en-US" sz="4000" dirty="0">
                <a:latin typeface="+mj-lt"/>
              </a:rPr>
              <a:t>O Grist, </a:t>
            </a:r>
            <a:r>
              <a:rPr lang="en-US" altLang="en-US" sz="4000" dirty="0" err="1">
                <a:latin typeface="+mj-lt"/>
              </a:rPr>
              <a:t>mewn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grym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teyrnasa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mwy</a:t>
            </a:r>
            <a:r>
              <a:rPr lang="en-US" altLang="en-US" sz="4000" dirty="0" smtClean="0">
                <a:latin typeface="+mj-lt"/>
              </a:rPr>
              <a:t>.</a:t>
            </a:r>
            <a:endParaRPr lang="en-GB" alt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9912" y="6211669"/>
            <a:ext cx="5163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H. </a:t>
            </a:r>
            <a:r>
              <a:rPr lang="en-US" sz="1200" dirty="0">
                <a:latin typeface="+mj-lt"/>
              </a:rPr>
              <a:t>H. MILMAN, 1791-1868</a:t>
            </a:r>
            <a:br>
              <a:rPr lang="en-US" sz="1200" dirty="0">
                <a:latin typeface="+mj-lt"/>
              </a:rPr>
            </a:br>
            <a:r>
              <a:rPr lang="en-US" sz="1200" dirty="0" err="1">
                <a:latin typeface="+mj-lt"/>
              </a:rPr>
              <a:t>cyf</a:t>
            </a:r>
            <a:r>
              <a:rPr lang="en-US" sz="1200" dirty="0">
                <a:latin typeface="+mj-lt"/>
              </a:rPr>
              <a:t>. HYWEL M. </a:t>
            </a:r>
            <a:r>
              <a:rPr lang="en-US" sz="1200" dirty="0" smtClean="0">
                <a:latin typeface="+mj-lt"/>
              </a:rPr>
              <a:t>GRIFFITHS </a:t>
            </a:r>
            <a:r>
              <a:rPr lang="en-GB" sz="1200" dirty="0">
                <a:latin typeface="+mj-lt"/>
              </a:rPr>
              <a:t>© </a:t>
            </a:r>
            <a:r>
              <a:rPr lang="en-GB" sz="1200" dirty="0" err="1" smtClean="0">
                <a:latin typeface="+mj-lt"/>
              </a:rPr>
              <a:t>Siân</a:t>
            </a:r>
            <a:r>
              <a:rPr lang="en-GB" sz="1200" dirty="0" smtClean="0">
                <a:latin typeface="+mj-lt"/>
              </a:rPr>
              <a:t> Griffiths. </a:t>
            </a:r>
            <a:r>
              <a:rPr lang="en-GB" sz="1200" dirty="0" err="1">
                <a:latin typeface="+mj-lt"/>
              </a:rPr>
              <a:t>Defnyddiwyd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drwy</a:t>
            </a:r>
            <a:r>
              <a:rPr lang="en-GB" sz="1200" dirty="0">
                <a:latin typeface="+mj-lt"/>
              </a:rPr>
              <a:t> </a:t>
            </a:r>
            <a:r>
              <a:rPr lang="en-GB" sz="1200" dirty="0" err="1">
                <a:latin typeface="+mj-lt"/>
              </a:rPr>
              <a:t>ganiatâd</a:t>
            </a:r>
            <a:r>
              <a:rPr lang="en-GB" sz="1200" dirty="0">
                <a:latin typeface="+mj-lt"/>
              </a:rPr>
              <a:t>.</a:t>
            </a:r>
          </a:p>
          <a:p>
            <a:pPr algn="r"/>
            <a:endParaRPr lang="en-US" sz="1200" dirty="0" smtClean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51720" y="3933056"/>
            <a:ext cx="535785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49684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1147</TotalTime>
  <Words>34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361</cp:revision>
  <dcterms:modified xsi:type="dcterms:W3CDTF">2016-02-16T10:16:44Z</dcterms:modified>
</cp:coreProperties>
</file>