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85" r:id="rId1"/>
  </p:sldMasterIdLst>
  <p:notesMasterIdLst>
    <p:notesMasterId r:id="rId5"/>
  </p:notesMasterIdLst>
  <p:sldIdLst>
    <p:sldId id="429" r:id="rId2"/>
    <p:sldId id="431" r:id="rId3"/>
    <p:sldId id="430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92" userDrawn="1">
          <p15:clr>
            <a:srgbClr val="A4A3A4"/>
          </p15:clr>
        </p15:guide>
        <p15:guide id="2" pos="25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72" autoAdjust="0"/>
    <p:restoredTop sz="90909" autoAdjust="0"/>
  </p:normalViewPr>
  <p:slideViewPr>
    <p:cSldViewPr>
      <p:cViewPr varScale="1">
        <p:scale>
          <a:sx n="104" d="100"/>
          <a:sy n="104" d="100"/>
        </p:scale>
        <p:origin x="930" y="102"/>
      </p:cViewPr>
      <p:guideLst>
        <p:guide orient="horz" pos="192"/>
        <p:guide pos="256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64642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551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81547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652361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2801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87898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76158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10/10/2019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26256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10/10/2019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99714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10/10/2019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22443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42006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34564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10/10/2019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FDCEA0AD-DD76-407C-AE91-5E04F0428B95}"/>
              </a:ext>
            </a:extLst>
          </p:cNvPr>
          <p:cNvPicPr>
            <a:picLocks noChangeAspect="1"/>
          </p:cNvPicPr>
          <p:nvPr userDrawn="1"/>
        </p:nvPicPr>
        <p:blipFill>
          <a:blip r:embed="rId15" cstate="print"/>
          <a:srcRect b="15350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8" name="Picture 7" descr="gig-white-blue.png">
            <a:extLst>
              <a:ext uri="{FF2B5EF4-FFF2-40B4-BE49-F238E27FC236}">
                <a16:creationId xmlns:a16="http://schemas.microsoft.com/office/drawing/2014/main" id="{B409E134-A3E2-4EE5-A6B1-A17F321B64C6}"/>
              </a:ext>
            </a:extLst>
          </p:cNvPr>
          <p:cNvPicPr>
            <a:picLocks noChangeAspect="1"/>
          </p:cNvPicPr>
          <p:nvPr userDrawn="1"/>
        </p:nvPicPr>
        <p:blipFill>
          <a:blip r:embed="rId16" cstate="print"/>
          <a:stretch>
            <a:fillRect/>
          </a:stretch>
        </p:blipFill>
        <p:spPr>
          <a:xfrm>
            <a:off x="47328" y="6248400"/>
            <a:ext cx="1323643" cy="564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73248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78" r:id="rId12"/>
    <p:sldLayoutId id="2147483684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4"/>
          <p:cNvSpPr txBox="1">
            <a:spLocks noChangeArrowheads="1"/>
          </p:cNvSpPr>
          <p:nvPr/>
        </p:nvSpPr>
        <p:spPr bwMode="auto">
          <a:xfrm>
            <a:off x="1919536" y="1268760"/>
            <a:ext cx="8856984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Athro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ddechrau'r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dydd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dysg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oll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yng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ngwersi'r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ffydd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b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boed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ein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meddwl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iti'n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rhodd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a'n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hewyllys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wrth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dy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fodd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en-US" sz="4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7348" y="44624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Caneuon</a:t>
            </a:r>
            <a:r>
              <a:rPr lang="en-GB" sz="1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1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Ffydd</a:t>
            </a:r>
            <a:r>
              <a:rPr lang="en-GB" sz="1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: 20</a:t>
            </a:r>
          </a:p>
          <a:p>
            <a:endParaRPr lang="cy-GB" sz="1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1075760" y="5949280"/>
            <a:ext cx="1105222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5000" dirty="0">
                <a:solidFill>
                  <a:schemeClr val="bg1"/>
                </a:solidFill>
                <a:latin typeface="Webdings" pitchFamily="18" charset="2"/>
              </a:rPr>
              <a:t>4c</a:t>
            </a:r>
            <a:endParaRPr lang="cy-GB" sz="5000" dirty="0">
              <a:solidFill>
                <a:schemeClr val="bg1"/>
              </a:solidFill>
              <a:latin typeface="Webdings" pitchFamily="18" charset="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4"/>
          <p:cNvSpPr txBox="1">
            <a:spLocks noChangeArrowheads="1"/>
          </p:cNvSpPr>
          <p:nvPr/>
        </p:nvSpPr>
        <p:spPr bwMode="auto">
          <a:xfrm>
            <a:off x="2711624" y="565512"/>
            <a:ext cx="7488832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en-US" sz="4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Athro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disgybla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dy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gariad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dwyfol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fel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gallwn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ninnau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fod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ein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bywyd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iti'n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glod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en-US" sz="4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FE9AFB7-6D92-496B-BEC0-9D1C58E757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848528" y="5877272"/>
            <a:ext cx="1105222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5000" dirty="0">
                <a:solidFill>
                  <a:schemeClr val="bg1"/>
                </a:solidFill>
                <a:latin typeface="Webdings" pitchFamily="18" charset="2"/>
              </a:rPr>
              <a:t>4</a:t>
            </a:r>
            <a:endParaRPr lang="cy-GB" sz="5000" dirty="0">
              <a:solidFill>
                <a:schemeClr val="bg1"/>
              </a:solidFill>
              <a:latin typeface="Webdings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3995368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4"/>
          <p:cNvSpPr txBox="1">
            <a:spLocks noChangeArrowheads="1"/>
          </p:cNvSpPr>
          <p:nvPr/>
        </p:nvSpPr>
        <p:spPr bwMode="auto">
          <a:xfrm>
            <a:off x="2495600" y="1055582"/>
            <a:ext cx="8784976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Athro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O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arwain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ddiogel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gyda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b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wrth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dy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ddilyn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gam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cham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b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ddaw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inni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unrhyw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nam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5" name="Rectangle 4"/>
          <p:cNvSpPr/>
          <p:nvPr/>
        </p:nvSpPr>
        <p:spPr>
          <a:xfrm>
            <a:off x="5807968" y="6381329"/>
            <a:ext cx="576064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1600" dirty="0">
                <a:solidFill>
                  <a:schemeClr val="bg1"/>
                </a:solidFill>
                <a:latin typeface="+mj-lt"/>
              </a:rPr>
              <a:t>IFOR REES © D. Anne Rees. </a:t>
            </a:r>
            <a:r>
              <a:rPr lang="en-US" sz="1600" dirty="0" err="1">
                <a:solidFill>
                  <a:schemeClr val="bg1"/>
                </a:solidFill>
                <a:latin typeface="+mj-lt"/>
              </a:rPr>
              <a:t>Defnyddiwyd</a:t>
            </a:r>
            <a:r>
              <a:rPr lang="en-US" sz="16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+mj-lt"/>
              </a:rPr>
              <a:t>drwy</a:t>
            </a:r>
            <a:r>
              <a:rPr lang="en-US" sz="16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+mj-lt"/>
              </a:rPr>
              <a:t>ganiatâd</a:t>
            </a:r>
            <a:r>
              <a:rPr lang="en-US" sz="1600" dirty="0">
                <a:solidFill>
                  <a:schemeClr val="bg1"/>
                </a:solidFill>
                <a:latin typeface="+mj-lt"/>
              </a:rPr>
              <a:t>.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4C8502AE-6864-4FA8-BD8F-9A7F74FFA3F2}"/>
              </a:ext>
            </a:extLst>
          </p:cNvPr>
          <p:cNvCxnSpPr/>
          <p:nvPr/>
        </p:nvCxnSpPr>
        <p:spPr>
          <a:xfrm>
            <a:off x="3287688" y="5229200"/>
            <a:ext cx="5357813" cy="1587"/>
          </a:xfrm>
          <a:prstGeom prst="line">
            <a:avLst/>
          </a:prstGeom>
          <a:ln w="19050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1191</TotalTime>
  <Words>35</Words>
  <Application>Microsoft Office PowerPoint</Application>
  <PresentationFormat>Widescreen</PresentationFormat>
  <Paragraphs>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Webdings</vt:lpstr>
      <vt:lpstr>Default Design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 Jenkins</cp:lastModifiedBy>
  <cp:revision>299</cp:revision>
  <dcterms:modified xsi:type="dcterms:W3CDTF">2019-10-10T12:37:13Z</dcterms:modified>
</cp:coreProperties>
</file>