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9"/>
  </p:notesMasterIdLst>
  <p:sldIdLst>
    <p:sldId id="469" r:id="rId2"/>
    <p:sldId id="480" r:id="rId3"/>
    <p:sldId id="481" r:id="rId4"/>
    <p:sldId id="482" r:id="rId5"/>
    <p:sldId id="484" r:id="rId6"/>
    <p:sldId id="486" r:id="rId7"/>
    <p:sldId id="485" r:id="rId8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102" d="100"/>
          <a:sy n="102" d="100"/>
        </p:scale>
        <p:origin x="1980" y="114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45896D7-9724-4908-B168-189B4D8F231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45896D7-9724-4908-B168-189B4D8F231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45896D7-9724-4908-B168-189B4D8F231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45896D7-9724-4908-B168-189B4D8F231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45896D7-9724-4908-B168-189B4D8F231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45896D7-9724-4908-B168-189B4D8F231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45896D7-9724-4908-B168-189B4D8F231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Box 1"/>
          <p:cNvSpPr txBox="1">
            <a:spLocks noChangeArrowheads="1"/>
          </p:cNvSpPr>
          <p:nvPr/>
        </p:nvSpPr>
        <p:spPr bwMode="auto">
          <a:xfrm>
            <a:off x="1475655" y="836712"/>
            <a:ext cx="633670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z="4000" dirty="0" err="1">
                <a:solidFill>
                  <a:schemeClr val="bg1"/>
                </a:solidFill>
                <a:latin typeface="+mj-lt"/>
              </a:rPr>
              <a:t>Mae'r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Arglwydd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yn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cofio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endParaRPr lang="en-US" sz="4000" dirty="0" smtClean="0">
              <a:solidFill>
                <a:schemeClr val="bg1"/>
              </a:solidFill>
              <a:latin typeface="+mj-lt"/>
            </a:endParaRPr>
          </a:p>
          <a:p>
            <a:pPr eaLnBrk="1" hangingPunct="1"/>
            <a:r>
              <a:rPr lang="en-US" sz="4000" dirty="0" smtClean="0">
                <a:solidFill>
                  <a:schemeClr val="bg1"/>
                </a:solidFill>
                <a:latin typeface="+mj-lt"/>
              </a:rPr>
              <a:t>	y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dryw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yn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y drain, </a:t>
            </a:r>
            <a:br>
              <a:rPr lang="en-US" sz="4000" dirty="0">
                <a:solidFill>
                  <a:schemeClr val="bg1"/>
                </a:solidFill>
                <a:latin typeface="+mj-lt"/>
              </a:rPr>
            </a:br>
            <a:r>
              <a:rPr lang="en-US" sz="4000" dirty="0" err="1">
                <a:solidFill>
                  <a:schemeClr val="bg1"/>
                </a:solidFill>
                <a:latin typeface="+mj-lt"/>
              </a:rPr>
              <a:t>ei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lygad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sy'n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gwylio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endParaRPr lang="en-US" sz="4000" dirty="0" smtClean="0">
              <a:solidFill>
                <a:schemeClr val="bg1"/>
              </a:solidFill>
              <a:latin typeface="+mj-lt"/>
            </a:endParaRPr>
          </a:p>
          <a:p>
            <a:pPr eaLnBrk="1" hangingPunct="1"/>
            <a:r>
              <a:rPr lang="en-US" sz="4000" dirty="0" smtClean="0">
                <a:solidFill>
                  <a:schemeClr val="bg1"/>
                </a:solidFill>
                <a:latin typeface="+mj-lt"/>
              </a:rPr>
              <a:t>	y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wennol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a'r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brain; </a:t>
            </a:r>
            <a:br>
              <a:rPr lang="en-US" sz="4000" dirty="0">
                <a:solidFill>
                  <a:schemeClr val="bg1"/>
                </a:solidFill>
                <a:latin typeface="+mj-lt"/>
              </a:rPr>
            </a:br>
            <a:r>
              <a:rPr lang="en-US" sz="4000" dirty="0" err="1">
                <a:solidFill>
                  <a:schemeClr val="bg1"/>
                </a:solidFill>
                <a:latin typeface="+mj-lt"/>
              </a:rPr>
              <a:t>nid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oes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un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aderyn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endParaRPr lang="en-US" sz="4000" dirty="0" smtClean="0">
              <a:solidFill>
                <a:schemeClr val="bg1"/>
              </a:solidFill>
              <a:latin typeface="+mj-lt"/>
            </a:endParaRPr>
          </a:p>
          <a:p>
            <a:pPr eaLnBrk="1" hangingPunct="1"/>
            <a:r>
              <a:rPr lang="en-US" sz="4000" dirty="0" smtClean="0">
                <a:solidFill>
                  <a:schemeClr val="bg1"/>
                </a:solidFill>
                <a:latin typeface="+mj-lt"/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  <a:latin typeface="+mj-lt"/>
              </a:rPr>
              <a:t>yn</a:t>
            </a:r>
            <a:r>
              <a:rPr lang="en-US" sz="4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dioddef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un cam, </a:t>
            </a:r>
            <a:br>
              <a:rPr lang="en-US" sz="4000" dirty="0">
                <a:solidFill>
                  <a:schemeClr val="bg1"/>
                </a:solidFill>
                <a:latin typeface="+mj-lt"/>
              </a:rPr>
            </a:br>
            <a:r>
              <a:rPr lang="en-US" sz="4000" dirty="0" err="1">
                <a:solidFill>
                  <a:schemeClr val="bg1"/>
                </a:solidFill>
                <a:latin typeface="+mj-lt"/>
              </a:rPr>
              <a:t>na'r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gwcw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na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bronfraith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endParaRPr lang="en-US" sz="4000" dirty="0" smtClean="0">
              <a:solidFill>
                <a:schemeClr val="bg1"/>
              </a:solidFill>
              <a:latin typeface="+mj-lt"/>
            </a:endParaRPr>
          </a:p>
          <a:p>
            <a:pPr eaLnBrk="1" hangingPunct="1"/>
            <a:r>
              <a:rPr lang="en-US" sz="4000" dirty="0" smtClean="0">
                <a:solidFill>
                  <a:schemeClr val="bg1"/>
                </a:solidFill>
                <a:latin typeface="+mj-lt"/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  <a:latin typeface="+mj-lt"/>
              </a:rPr>
              <a:t>na</a:t>
            </a:r>
            <a:r>
              <a:rPr lang="en-US" sz="4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robin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goch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gam</a:t>
            </a:r>
            <a:r>
              <a:rPr lang="en-US" sz="4000" dirty="0" smtClean="0">
                <a:solidFill>
                  <a:schemeClr val="bg1"/>
                </a:solidFill>
                <a:latin typeface="+mj-lt"/>
              </a:rPr>
              <a:t>.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715"/>
            <a:ext cx="3528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157</a:t>
            </a:r>
            <a:endParaRPr lang="en-GB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y-GB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7740352" y="5961647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0083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Box 1"/>
          <p:cNvSpPr txBox="1">
            <a:spLocks noChangeArrowheads="1"/>
          </p:cNvSpPr>
          <p:nvPr/>
        </p:nvSpPr>
        <p:spPr bwMode="auto">
          <a:xfrm>
            <a:off x="611560" y="460985"/>
            <a:ext cx="853244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z="4000" dirty="0" err="1">
                <a:solidFill>
                  <a:schemeClr val="bg1"/>
                </a:solidFill>
                <a:latin typeface="+mj-lt"/>
              </a:rPr>
              <a:t>Rhown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foliant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i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Dduw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endParaRPr lang="en-US" sz="4000" dirty="0" smtClean="0">
              <a:solidFill>
                <a:schemeClr val="bg1"/>
              </a:solidFill>
              <a:latin typeface="+mj-lt"/>
            </a:endParaRPr>
          </a:p>
          <a:p>
            <a:pPr eaLnBrk="1" hangingPunct="1"/>
            <a:r>
              <a:rPr lang="en-US" sz="4000" dirty="0" smtClean="0">
                <a:solidFill>
                  <a:schemeClr val="bg1"/>
                </a:solidFill>
                <a:latin typeface="+mj-lt"/>
              </a:rPr>
              <a:t>	am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ein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cadw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ninnau'n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fyw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, </a:t>
            </a:r>
            <a:br>
              <a:rPr lang="en-US" sz="4000" dirty="0">
                <a:solidFill>
                  <a:schemeClr val="bg1"/>
                </a:solidFill>
                <a:latin typeface="+mj-lt"/>
              </a:rPr>
            </a:br>
            <a:r>
              <a:rPr lang="en-US" sz="4000" dirty="0">
                <a:solidFill>
                  <a:schemeClr val="bg1"/>
                </a:solidFill>
                <a:latin typeface="+mj-lt"/>
              </a:rPr>
              <a:t>am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fwyd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ac am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ddillad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+mj-lt"/>
              </a:rPr>
              <a:t>	</a:t>
            </a:r>
          </a:p>
          <a:p>
            <a:pPr eaLnBrk="1" hangingPunct="1"/>
            <a:r>
              <a:rPr lang="en-US" sz="4000" dirty="0">
                <a:solidFill>
                  <a:schemeClr val="bg1"/>
                </a:solidFill>
                <a:latin typeface="+mj-lt"/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  <a:latin typeface="+mj-lt"/>
              </a:rPr>
              <a:t>moliannwn</a:t>
            </a:r>
            <a:r>
              <a:rPr lang="en-US" sz="4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ein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Duw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; </a:t>
            </a:r>
            <a:br>
              <a:rPr lang="en-US" sz="4000" dirty="0">
                <a:solidFill>
                  <a:schemeClr val="bg1"/>
                </a:solidFill>
                <a:latin typeface="+mj-lt"/>
              </a:rPr>
            </a:br>
            <a:r>
              <a:rPr lang="en-US" sz="4000" dirty="0" err="1">
                <a:solidFill>
                  <a:schemeClr val="bg1"/>
                </a:solidFill>
                <a:latin typeface="+mj-lt"/>
              </a:rPr>
              <a:t>rhown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foliant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i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Dduw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endParaRPr lang="en-US" sz="4000" dirty="0" smtClean="0">
              <a:solidFill>
                <a:schemeClr val="bg1"/>
              </a:solidFill>
              <a:latin typeface="+mj-lt"/>
            </a:endParaRPr>
          </a:p>
          <a:p>
            <a:pPr eaLnBrk="1" hangingPunct="1"/>
            <a:r>
              <a:rPr lang="en-US" sz="4000" dirty="0" smtClean="0">
                <a:solidFill>
                  <a:schemeClr val="bg1"/>
                </a:solidFill>
                <a:latin typeface="+mj-lt"/>
              </a:rPr>
              <a:t>	am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ein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cadw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ninnau'n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fyw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, </a:t>
            </a:r>
            <a:br>
              <a:rPr lang="en-US" sz="4000" dirty="0">
                <a:solidFill>
                  <a:schemeClr val="bg1"/>
                </a:solidFill>
                <a:latin typeface="+mj-lt"/>
              </a:rPr>
            </a:br>
            <a:r>
              <a:rPr lang="en-US" sz="4000" dirty="0">
                <a:solidFill>
                  <a:schemeClr val="bg1"/>
                </a:solidFill>
                <a:latin typeface="+mj-lt"/>
              </a:rPr>
              <a:t>am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fwyd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ac am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ddillad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+mj-lt"/>
              </a:rPr>
              <a:t>	</a:t>
            </a:r>
          </a:p>
          <a:p>
            <a:pPr eaLnBrk="1" hangingPunct="1"/>
            <a:r>
              <a:rPr lang="en-US" sz="4000" dirty="0">
                <a:solidFill>
                  <a:schemeClr val="bg1"/>
                </a:solidFill>
                <a:latin typeface="+mj-lt"/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  <a:latin typeface="+mj-lt"/>
              </a:rPr>
              <a:t>moliannwn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moliannwn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ein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Duw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.</a:t>
            </a:r>
          </a:p>
          <a:p>
            <a:pPr eaLnBrk="1" hangingPunct="1"/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7740352" y="5961647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924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Box 1"/>
          <p:cNvSpPr txBox="1">
            <a:spLocks noChangeArrowheads="1"/>
          </p:cNvSpPr>
          <p:nvPr/>
        </p:nvSpPr>
        <p:spPr bwMode="auto">
          <a:xfrm>
            <a:off x="1475655" y="548680"/>
            <a:ext cx="633670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z="4000" dirty="0" err="1">
                <a:solidFill>
                  <a:schemeClr val="bg1"/>
                </a:solidFill>
                <a:latin typeface="+mj-lt"/>
              </a:rPr>
              <a:t>Mae'n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cofio'n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garedig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endParaRPr lang="en-US" sz="4000" dirty="0" smtClean="0">
              <a:solidFill>
                <a:schemeClr val="bg1"/>
              </a:solidFill>
              <a:latin typeface="+mj-lt"/>
            </a:endParaRPr>
          </a:p>
          <a:p>
            <a:pPr eaLnBrk="1" hangingPunct="1"/>
            <a:r>
              <a:rPr lang="en-US" sz="4000" dirty="0" smtClean="0">
                <a:solidFill>
                  <a:schemeClr val="bg1"/>
                </a:solidFill>
                <a:latin typeface="+mj-lt"/>
              </a:rPr>
              <a:t>	am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adar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y to, </a:t>
            </a:r>
            <a:br>
              <a:rPr lang="en-US" sz="4000" dirty="0">
                <a:solidFill>
                  <a:schemeClr val="bg1"/>
                </a:solidFill>
                <a:latin typeface="+mj-lt"/>
              </a:rPr>
            </a:br>
            <a:r>
              <a:rPr lang="en-US" sz="4000" dirty="0" err="1">
                <a:solidFill>
                  <a:schemeClr val="bg1"/>
                </a:solidFill>
                <a:latin typeface="+mj-lt"/>
              </a:rPr>
              <a:t>caiff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pob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titw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bychan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endParaRPr lang="en-US" sz="4000" dirty="0" smtClean="0">
              <a:solidFill>
                <a:schemeClr val="bg1"/>
              </a:solidFill>
              <a:latin typeface="+mj-lt"/>
            </a:endParaRPr>
          </a:p>
          <a:p>
            <a:pPr eaLnBrk="1" hangingPunct="1"/>
            <a:r>
              <a:rPr lang="en-US" sz="4000" dirty="0">
                <a:solidFill>
                  <a:schemeClr val="bg1"/>
                </a:solidFill>
                <a:latin typeface="+mj-lt"/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  <a:latin typeface="+mj-lt"/>
              </a:rPr>
              <a:t>ei</a:t>
            </a:r>
            <a:r>
              <a:rPr lang="en-US" sz="4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+mj-lt"/>
              </a:rPr>
              <a:t>fwyd</a:t>
            </a:r>
            <a:r>
              <a:rPr lang="en-US" sz="4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yn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ei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dro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; </a:t>
            </a:r>
            <a:br>
              <a:rPr lang="en-US" sz="4000" dirty="0">
                <a:solidFill>
                  <a:schemeClr val="bg1"/>
                </a:solidFill>
                <a:latin typeface="+mj-lt"/>
              </a:rPr>
            </a:br>
            <a:r>
              <a:rPr lang="en-US" sz="4000" dirty="0" err="1">
                <a:solidFill>
                  <a:schemeClr val="bg1"/>
                </a:solidFill>
                <a:latin typeface="+mj-lt"/>
              </a:rPr>
              <a:t>ehedydd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y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mynydd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endParaRPr lang="en-US" sz="4000" dirty="0" smtClean="0">
              <a:solidFill>
                <a:schemeClr val="bg1"/>
              </a:solidFill>
              <a:latin typeface="+mj-lt"/>
            </a:endParaRPr>
          </a:p>
          <a:p>
            <a:pPr eaLnBrk="1" hangingPunct="1"/>
            <a:r>
              <a:rPr lang="en-US" sz="4000" dirty="0" smtClean="0">
                <a:solidFill>
                  <a:schemeClr val="bg1"/>
                </a:solidFill>
                <a:latin typeface="+mj-lt"/>
              </a:rPr>
              <a:t>	a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gwylan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y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môr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br>
              <a:rPr lang="en-US" sz="4000" dirty="0">
                <a:solidFill>
                  <a:schemeClr val="bg1"/>
                </a:solidFill>
                <a:latin typeface="+mj-lt"/>
              </a:rPr>
            </a:br>
            <a:r>
              <a:rPr lang="en-US" sz="4000" dirty="0" err="1">
                <a:solidFill>
                  <a:schemeClr val="bg1"/>
                </a:solidFill>
                <a:latin typeface="+mj-lt"/>
              </a:rPr>
              <a:t>sy'n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derbyn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eu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cinio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endParaRPr lang="en-US" sz="4000" dirty="0" smtClean="0">
              <a:solidFill>
                <a:schemeClr val="bg1"/>
              </a:solidFill>
              <a:latin typeface="+mj-lt"/>
            </a:endParaRPr>
          </a:p>
          <a:p>
            <a:pPr eaLnBrk="1" hangingPunct="1"/>
            <a:r>
              <a:rPr lang="en-US" sz="4000" dirty="0" smtClean="0">
                <a:solidFill>
                  <a:schemeClr val="bg1"/>
                </a:solidFill>
                <a:latin typeface="+mj-lt"/>
              </a:rPr>
              <a:t>	o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ddwylo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yr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Iôr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.</a:t>
            </a: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7740352" y="5961647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200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Box 1"/>
          <p:cNvSpPr txBox="1">
            <a:spLocks noChangeArrowheads="1"/>
          </p:cNvSpPr>
          <p:nvPr/>
        </p:nvSpPr>
        <p:spPr bwMode="auto">
          <a:xfrm>
            <a:off x="611560" y="460985"/>
            <a:ext cx="853244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z="4000" dirty="0" err="1">
                <a:solidFill>
                  <a:schemeClr val="bg1"/>
                </a:solidFill>
                <a:latin typeface="+mj-lt"/>
              </a:rPr>
              <a:t>Rhown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foliant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i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Dduw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endParaRPr lang="en-US" sz="4000" dirty="0" smtClean="0">
              <a:solidFill>
                <a:schemeClr val="bg1"/>
              </a:solidFill>
              <a:latin typeface="+mj-lt"/>
            </a:endParaRPr>
          </a:p>
          <a:p>
            <a:pPr eaLnBrk="1" hangingPunct="1"/>
            <a:r>
              <a:rPr lang="en-US" sz="4000" dirty="0" smtClean="0">
                <a:solidFill>
                  <a:schemeClr val="bg1"/>
                </a:solidFill>
                <a:latin typeface="+mj-lt"/>
              </a:rPr>
              <a:t>	am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ein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cadw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ninnau'n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fyw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, </a:t>
            </a:r>
            <a:br>
              <a:rPr lang="en-US" sz="4000" dirty="0">
                <a:solidFill>
                  <a:schemeClr val="bg1"/>
                </a:solidFill>
                <a:latin typeface="+mj-lt"/>
              </a:rPr>
            </a:br>
            <a:r>
              <a:rPr lang="en-US" sz="4000" dirty="0">
                <a:solidFill>
                  <a:schemeClr val="bg1"/>
                </a:solidFill>
                <a:latin typeface="+mj-lt"/>
              </a:rPr>
              <a:t>am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fwyd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ac am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ddillad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+mj-lt"/>
              </a:rPr>
              <a:t>	</a:t>
            </a:r>
          </a:p>
          <a:p>
            <a:pPr eaLnBrk="1" hangingPunct="1"/>
            <a:r>
              <a:rPr lang="en-US" sz="4000" dirty="0">
                <a:solidFill>
                  <a:schemeClr val="bg1"/>
                </a:solidFill>
                <a:latin typeface="+mj-lt"/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  <a:latin typeface="+mj-lt"/>
              </a:rPr>
              <a:t>moliannwn</a:t>
            </a:r>
            <a:r>
              <a:rPr lang="en-US" sz="4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ein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Duw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; </a:t>
            </a:r>
            <a:br>
              <a:rPr lang="en-US" sz="4000" dirty="0">
                <a:solidFill>
                  <a:schemeClr val="bg1"/>
                </a:solidFill>
                <a:latin typeface="+mj-lt"/>
              </a:rPr>
            </a:br>
            <a:r>
              <a:rPr lang="en-US" sz="4000" dirty="0" err="1">
                <a:solidFill>
                  <a:schemeClr val="bg1"/>
                </a:solidFill>
                <a:latin typeface="+mj-lt"/>
              </a:rPr>
              <a:t>rhown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foliant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i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Dduw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endParaRPr lang="en-US" sz="4000" dirty="0" smtClean="0">
              <a:solidFill>
                <a:schemeClr val="bg1"/>
              </a:solidFill>
              <a:latin typeface="+mj-lt"/>
            </a:endParaRPr>
          </a:p>
          <a:p>
            <a:pPr eaLnBrk="1" hangingPunct="1"/>
            <a:r>
              <a:rPr lang="en-US" sz="4000" dirty="0" smtClean="0">
                <a:solidFill>
                  <a:schemeClr val="bg1"/>
                </a:solidFill>
                <a:latin typeface="+mj-lt"/>
              </a:rPr>
              <a:t>	am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ein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cadw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ninnau'n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fyw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, </a:t>
            </a:r>
            <a:br>
              <a:rPr lang="en-US" sz="4000" dirty="0">
                <a:solidFill>
                  <a:schemeClr val="bg1"/>
                </a:solidFill>
                <a:latin typeface="+mj-lt"/>
              </a:rPr>
            </a:br>
            <a:r>
              <a:rPr lang="en-US" sz="4000" dirty="0">
                <a:solidFill>
                  <a:schemeClr val="bg1"/>
                </a:solidFill>
                <a:latin typeface="+mj-lt"/>
              </a:rPr>
              <a:t>am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fwyd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ac am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ddillad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+mj-lt"/>
              </a:rPr>
              <a:t>	</a:t>
            </a:r>
          </a:p>
          <a:p>
            <a:pPr eaLnBrk="1" hangingPunct="1"/>
            <a:r>
              <a:rPr lang="en-US" sz="4000" dirty="0">
                <a:solidFill>
                  <a:schemeClr val="bg1"/>
                </a:solidFill>
                <a:latin typeface="+mj-lt"/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  <a:latin typeface="+mj-lt"/>
              </a:rPr>
              <a:t>moliannwn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moliannwn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ein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Duw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.</a:t>
            </a:r>
          </a:p>
          <a:p>
            <a:pPr eaLnBrk="1" hangingPunct="1"/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7740352" y="5961647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651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Box 1"/>
          <p:cNvSpPr txBox="1">
            <a:spLocks noChangeArrowheads="1"/>
          </p:cNvSpPr>
          <p:nvPr/>
        </p:nvSpPr>
        <p:spPr bwMode="auto">
          <a:xfrm>
            <a:off x="1331640" y="620688"/>
            <a:ext cx="633670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z="4000" dirty="0" err="1">
                <a:solidFill>
                  <a:schemeClr val="bg1"/>
                </a:solidFill>
                <a:latin typeface="+mj-lt"/>
              </a:rPr>
              <a:t>Yr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Arglwydd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sy'n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cofio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endParaRPr lang="en-US" sz="4000" dirty="0" smtClean="0">
              <a:solidFill>
                <a:schemeClr val="bg1"/>
              </a:solidFill>
              <a:latin typeface="+mj-lt"/>
            </a:endParaRPr>
          </a:p>
          <a:p>
            <a:pPr eaLnBrk="1" hangingPunct="1"/>
            <a:r>
              <a:rPr lang="en-US" sz="4000" dirty="0" smtClean="0">
                <a:solidFill>
                  <a:schemeClr val="bg1"/>
                </a:solidFill>
                <a:latin typeface="+mj-lt"/>
              </a:rPr>
              <a:t>	y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lili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fwyn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, wen </a:t>
            </a:r>
            <a:br>
              <a:rPr lang="en-US" sz="4000" dirty="0">
                <a:solidFill>
                  <a:schemeClr val="bg1"/>
                </a:solidFill>
                <a:latin typeface="+mj-lt"/>
              </a:rPr>
            </a:br>
            <a:r>
              <a:rPr lang="en-US" sz="4000" dirty="0" err="1">
                <a:solidFill>
                  <a:schemeClr val="bg1"/>
                </a:solidFill>
                <a:latin typeface="+mj-lt"/>
              </a:rPr>
              <a:t>a'i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gwisgo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yn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hyfryd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endParaRPr lang="en-US" sz="4000" dirty="0" smtClean="0">
              <a:solidFill>
                <a:schemeClr val="bg1"/>
              </a:solidFill>
              <a:latin typeface="+mj-lt"/>
            </a:endParaRPr>
          </a:p>
          <a:p>
            <a:pPr eaLnBrk="1" hangingPunct="1"/>
            <a:r>
              <a:rPr lang="en-US" sz="4000" dirty="0" smtClean="0">
                <a:solidFill>
                  <a:schemeClr val="bg1"/>
                </a:solidFill>
                <a:latin typeface="+mj-lt"/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  <a:latin typeface="+mj-lt"/>
              </a:rPr>
              <a:t>o'i</a:t>
            </a:r>
            <a:r>
              <a:rPr lang="en-US" sz="4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thraed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hyd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ei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phen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; </a:t>
            </a:r>
            <a:br>
              <a:rPr lang="en-US" sz="4000" dirty="0">
                <a:solidFill>
                  <a:schemeClr val="bg1"/>
                </a:solidFill>
                <a:latin typeface="+mj-lt"/>
              </a:rPr>
            </a:br>
            <a:r>
              <a:rPr lang="en-US" sz="4000" dirty="0" err="1">
                <a:solidFill>
                  <a:schemeClr val="bg1"/>
                </a:solidFill>
                <a:latin typeface="+mj-lt"/>
              </a:rPr>
              <a:t>rhydd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wisgoedd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o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borffor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endParaRPr lang="en-US" sz="4000" dirty="0" smtClean="0">
              <a:solidFill>
                <a:schemeClr val="bg1"/>
              </a:solidFill>
              <a:latin typeface="+mj-lt"/>
            </a:endParaRPr>
          </a:p>
          <a:p>
            <a:pPr eaLnBrk="1" hangingPunct="1"/>
            <a:r>
              <a:rPr lang="en-US" sz="4000" dirty="0" smtClean="0">
                <a:solidFill>
                  <a:schemeClr val="bg1"/>
                </a:solidFill>
                <a:latin typeface="+mj-lt"/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  <a:latin typeface="+mj-lt"/>
              </a:rPr>
              <a:t>i'r</a:t>
            </a:r>
            <a:r>
              <a:rPr lang="en-US" sz="4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grug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ar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y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bryn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br>
              <a:rPr lang="en-US" sz="4000" dirty="0">
                <a:solidFill>
                  <a:schemeClr val="bg1"/>
                </a:solidFill>
                <a:latin typeface="+mj-lt"/>
              </a:rPr>
            </a:br>
            <a:r>
              <a:rPr lang="en-US" sz="4000" dirty="0">
                <a:solidFill>
                  <a:schemeClr val="bg1"/>
                </a:solidFill>
                <a:latin typeface="+mj-lt"/>
              </a:rPr>
              <a:t>a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mantell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y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rhosyn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endParaRPr lang="en-US" sz="4000" dirty="0" smtClean="0">
              <a:solidFill>
                <a:schemeClr val="bg1"/>
              </a:solidFill>
              <a:latin typeface="+mj-lt"/>
            </a:endParaRPr>
          </a:p>
          <a:p>
            <a:pPr eaLnBrk="1" hangingPunct="1"/>
            <a:r>
              <a:rPr lang="en-US" sz="4000" dirty="0" smtClean="0">
                <a:solidFill>
                  <a:schemeClr val="bg1"/>
                </a:solidFill>
                <a:latin typeface="+mj-lt"/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  <a:latin typeface="+mj-lt"/>
              </a:rPr>
              <a:t>yn</a:t>
            </a:r>
            <a:r>
              <a:rPr lang="en-US" sz="4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goch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ac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yn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wyn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.</a:t>
            </a: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7740352" y="5961647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5158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Box 1"/>
          <p:cNvSpPr txBox="1">
            <a:spLocks noChangeArrowheads="1"/>
          </p:cNvSpPr>
          <p:nvPr/>
        </p:nvSpPr>
        <p:spPr bwMode="auto">
          <a:xfrm>
            <a:off x="1259632" y="692696"/>
            <a:ext cx="633670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z="4000" dirty="0" err="1">
                <a:solidFill>
                  <a:schemeClr val="bg1"/>
                </a:solidFill>
                <a:latin typeface="+mj-lt"/>
              </a:rPr>
              <a:t>Mae'n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rhoddi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hardd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fenig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endParaRPr lang="en-US" sz="4000" dirty="0" smtClean="0">
              <a:solidFill>
                <a:schemeClr val="bg1"/>
              </a:solidFill>
              <a:latin typeface="+mj-lt"/>
            </a:endParaRPr>
          </a:p>
          <a:p>
            <a:pPr eaLnBrk="1" hangingPunct="1"/>
            <a:r>
              <a:rPr lang="en-US" sz="4000" dirty="0" smtClean="0">
                <a:solidFill>
                  <a:schemeClr val="bg1"/>
                </a:solidFill>
                <a:latin typeface="+mj-lt"/>
              </a:rPr>
              <a:t>	i </a:t>
            </a:r>
            <a:r>
              <a:rPr lang="en-US" sz="4000" dirty="0" err="1" smtClean="0">
                <a:solidFill>
                  <a:schemeClr val="bg1"/>
                </a:solidFill>
                <a:latin typeface="+mj-lt"/>
              </a:rPr>
              <a:t>fysedd</a:t>
            </a:r>
            <a:r>
              <a:rPr lang="en-US" sz="4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y </a:t>
            </a:r>
            <a:r>
              <a:rPr lang="en-US" sz="4000" dirty="0" err="1" smtClean="0">
                <a:solidFill>
                  <a:schemeClr val="bg1"/>
                </a:solidFill>
                <a:latin typeface="+mj-lt"/>
              </a:rPr>
              <a:t>cŵn</a:t>
            </a:r>
            <a:r>
              <a:rPr lang="en-US" sz="4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/>
            </a:r>
            <a:br>
              <a:rPr lang="en-US" sz="4000" dirty="0">
                <a:solidFill>
                  <a:schemeClr val="bg1"/>
                </a:solidFill>
                <a:latin typeface="+mj-lt"/>
              </a:rPr>
            </a:br>
            <a:r>
              <a:rPr lang="en-US" sz="4000" dirty="0">
                <a:solidFill>
                  <a:schemeClr val="bg1"/>
                </a:solidFill>
                <a:latin typeface="+mj-lt"/>
              </a:rPr>
              <a:t>a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gwelwch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y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ddraenen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endParaRPr lang="en-US" sz="4000" dirty="0" smtClean="0">
              <a:solidFill>
                <a:schemeClr val="bg1"/>
              </a:solidFill>
              <a:latin typeface="+mj-lt"/>
            </a:endParaRPr>
          </a:p>
          <a:p>
            <a:pPr eaLnBrk="1" hangingPunct="1"/>
            <a:r>
              <a:rPr lang="en-US" sz="4000" dirty="0" smtClean="0">
                <a:solidFill>
                  <a:schemeClr val="bg1"/>
                </a:solidFill>
                <a:latin typeface="+mj-lt"/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  <a:latin typeface="+mj-lt"/>
              </a:rPr>
              <a:t>mor</a:t>
            </a:r>
            <a:r>
              <a:rPr lang="en-US" sz="4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deg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yn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ei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+mj-lt"/>
              </a:rPr>
              <a:t>gŵn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; </a:t>
            </a:r>
            <a:br>
              <a:rPr lang="en-US" sz="4000" dirty="0">
                <a:solidFill>
                  <a:schemeClr val="bg1"/>
                </a:solidFill>
                <a:latin typeface="+mj-lt"/>
              </a:rPr>
            </a:br>
            <a:r>
              <a:rPr lang="en-US" sz="4000" dirty="0" err="1">
                <a:solidFill>
                  <a:schemeClr val="bg1"/>
                </a:solidFill>
                <a:latin typeface="+mj-lt"/>
              </a:rPr>
              <a:t>briallu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y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cloddiau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endParaRPr lang="en-US" sz="4000" dirty="0" smtClean="0">
              <a:solidFill>
                <a:schemeClr val="bg1"/>
              </a:solidFill>
              <a:latin typeface="+mj-lt"/>
            </a:endParaRPr>
          </a:p>
          <a:p>
            <a:pPr eaLnBrk="1" hangingPunct="1"/>
            <a:r>
              <a:rPr lang="en-US" sz="4000" dirty="0" smtClean="0">
                <a:solidFill>
                  <a:schemeClr val="bg1"/>
                </a:solidFill>
                <a:latin typeface="+mj-lt"/>
              </a:rPr>
              <a:t>	a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mwyar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y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ffos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, </a:t>
            </a:r>
            <a:br>
              <a:rPr lang="en-US" sz="4000" dirty="0">
                <a:solidFill>
                  <a:schemeClr val="bg1"/>
                </a:solidFill>
                <a:latin typeface="+mj-lt"/>
              </a:rPr>
            </a:br>
            <a:r>
              <a:rPr lang="en-US" sz="4000" dirty="0" err="1">
                <a:solidFill>
                  <a:schemeClr val="bg1"/>
                </a:solidFill>
                <a:latin typeface="+mj-lt"/>
              </a:rPr>
              <a:t>gofala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amdanynt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endParaRPr lang="en-US" sz="4000" dirty="0" smtClean="0">
              <a:solidFill>
                <a:schemeClr val="bg1"/>
              </a:solidFill>
              <a:latin typeface="+mj-lt"/>
            </a:endParaRPr>
          </a:p>
          <a:p>
            <a:pPr eaLnBrk="1" hangingPunct="1"/>
            <a:r>
              <a:rPr lang="en-US" sz="4000" dirty="0" smtClean="0">
                <a:solidFill>
                  <a:schemeClr val="bg1"/>
                </a:solidFill>
                <a:latin typeface="+mj-lt"/>
              </a:rPr>
              <a:t>	bob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dydd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a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phob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nos</a:t>
            </a:r>
            <a:r>
              <a:rPr lang="en-US" sz="4000" dirty="0" smtClean="0">
                <a:solidFill>
                  <a:schemeClr val="bg1"/>
                </a:solidFill>
                <a:latin typeface="+mj-lt"/>
              </a:rPr>
              <a:t>.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7740352" y="5961647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210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Box 1"/>
          <p:cNvSpPr txBox="1">
            <a:spLocks noChangeArrowheads="1"/>
          </p:cNvSpPr>
          <p:nvPr/>
        </p:nvSpPr>
        <p:spPr bwMode="auto">
          <a:xfrm>
            <a:off x="611560" y="460985"/>
            <a:ext cx="853244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z="4000" dirty="0" err="1">
                <a:solidFill>
                  <a:schemeClr val="bg1"/>
                </a:solidFill>
                <a:latin typeface="+mj-lt"/>
              </a:rPr>
              <a:t>Rhown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foliant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i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Dduw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endParaRPr lang="en-US" sz="4000" dirty="0" smtClean="0">
              <a:solidFill>
                <a:schemeClr val="bg1"/>
              </a:solidFill>
              <a:latin typeface="+mj-lt"/>
            </a:endParaRPr>
          </a:p>
          <a:p>
            <a:pPr eaLnBrk="1" hangingPunct="1"/>
            <a:r>
              <a:rPr lang="en-US" sz="4000" dirty="0" smtClean="0">
                <a:solidFill>
                  <a:schemeClr val="bg1"/>
                </a:solidFill>
                <a:latin typeface="+mj-lt"/>
              </a:rPr>
              <a:t>	am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ein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cadw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ninnau'n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fyw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, </a:t>
            </a:r>
            <a:br>
              <a:rPr lang="en-US" sz="4000" dirty="0">
                <a:solidFill>
                  <a:schemeClr val="bg1"/>
                </a:solidFill>
                <a:latin typeface="+mj-lt"/>
              </a:rPr>
            </a:br>
            <a:r>
              <a:rPr lang="en-US" sz="4000" dirty="0">
                <a:solidFill>
                  <a:schemeClr val="bg1"/>
                </a:solidFill>
                <a:latin typeface="+mj-lt"/>
              </a:rPr>
              <a:t>am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fwyd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ac am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ddillad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+mj-lt"/>
              </a:rPr>
              <a:t>	</a:t>
            </a:r>
          </a:p>
          <a:p>
            <a:pPr eaLnBrk="1" hangingPunct="1"/>
            <a:r>
              <a:rPr lang="en-US" sz="4000" dirty="0">
                <a:solidFill>
                  <a:schemeClr val="bg1"/>
                </a:solidFill>
                <a:latin typeface="+mj-lt"/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  <a:latin typeface="+mj-lt"/>
              </a:rPr>
              <a:t>moliannwn</a:t>
            </a:r>
            <a:r>
              <a:rPr lang="en-US" sz="4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ein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Duw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; </a:t>
            </a:r>
            <a:br>
              <a:rPr lang="en-US" sz="4000" dirty="0">
                <a:solidFill>
                  <a:schemeClr val="bg1"/>
                </a:solidFill>
                <a:latin typeface="+mj-lt"/>
              </a:rPr>
            </a:br>
            <a:r>
              <a:rPr lang="en-US" sz="4000" dirty="0" err="1">
                <a:solidFill>
                  <a:schemeClr val="bg1"/>
                </a:solidFill>
                <a:latin typeface="+mj-lt"/>
              </a:rPr>
              <a:t>rhown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foliant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i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Dduw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endParaRPr lang="en-US" sz="4000" dirty="0" smtClean="0">
              <a:solidFill>
                <a:schemeClr val="bg1"/>
              </a:solidFill>
              <a:latin typeface="+mj-lt"/>
            </a:endParaRPr>
          </a:p>
          <a:p>
            <a:pPr eaLnBrk="1" hangingPunct="1"/>
            <a:r>
              <a:rPr lang="en-US" sz="4000" dirty="0" smtClean="0">
                <a:solidFill>
                  <a:schemeClr val="bg1"/>
                </a:solidFill>
                <a:latin typeface="+mj-lt"/>
              </a:rPr>
              <a:t>	am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ein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cadw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ninnau'n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fyw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, </a:t>
            </a:r>
            <a:br>
              <a:rPr lang="en-US" sz="4000" dirty="0">
                <a:solidFill>
                  <a:schemeClr val="bg1"/>
                </a:solidFill>
                <a:latin typeface="+mj-lt"/>
              </a:rPr>
            </a:br>
            <a:r>
              <a:rPr lang="en-US" sz="4000" dirty="0">
                <a:solidFill>
                  <a:schemeClr val="bg1"/>
                </a:solidFill>
                <a:latin typeface="+mj-lt"/>
              </a:rPr>
              <a:t>am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fwyd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ac am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ddillad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+mj-lt"/>
              </a:rPr>
              <a:t>	</a:t>
            </a:r>
          </a:p>
          <a:p>
            <a:pPr eaLnBrk="1" hangingPunct="1"/>
            <a:r>
              <a:rPr lang="en-US" sz="4000" dirty="0">
                <a:solidFill>
                  <a:schemeClr val="bg1"/>
                </a:solidFill>
                <a:latin typeface="+mj-lt"/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  <a:latin typeface="+mj-lt"/>
              </a:rPr>
              <a:t>moliannwn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moliannwn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ein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Duw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.</a:t>
            </a:r>
          </a:p>
          <a:p>
            <a:pPr eaLnBrk="1" hangingPunct="1"/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55776" y="6453336"/>
            <a:ext cx="64475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US" sz="1400" dirty="0">
                <a:latin typeface="+mj-lt"/>
              </a:rPr>
              <a:t>GOMER M. ROBERTS, 1904-93 © </a:t>
            </a:r>
            <a:r>
              <a:rPr lang="en-US" sz="1400" dirty="0" err="1" smtClean="0">
                <a:latin typeface="+mj-lt"/>
              </a:rPr>
              <a:t>Mair</a:t>
            </a:r>
            <a:r>
              <a:rPr lang="en-US" sz="1400" dirty="0" smtClean="0">
                <a:latin typeface="+mj-lt"/>
              </a:rPr>
              <a:t> Edwards. </a:t>
            </a:r>
            <a:r>
              <a:rPr lang="en-US" sz="1400" dirty="0" err="1">
                <a:latin typeface="+mj-lt"/>
              </a:rPr>
              <a:t>Defnyddiwyd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drwy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ganiatâd</a:t>
            </a:r>
            <a:r>
              <a:rPr lang="en-US" sz="1400" dirty="0">
                <a:latin typeface="+mj-lt"/>
              </a:rPr>
              <a:t>.</a:t>
            </a:r>
            <a:endParaRPr lang="en-US" sz="1400" dirty="0">
              <a:latin typeface="+mj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996541" y="5805264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705821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782</TotalTime>
  <Words>58</Words>
  <Application>Microsoft Office PowerPoint</Application>
  <PresentationFormat>On-screen Show (4:3)</PresentationFormat>
  <Paragraphs>50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Lucida Sans Unicode</vt:lpstr>
      <vt:lpstr>Times New Roman</vt:lpstr>
      <vt:lpstr>Webdings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205</cp:revision>
  <dcterms:modified xsi:type="dcterms:W3CDTF">2016-02-16T15:18:04Z</dcterms:modified>
</cp:coreProperties>
</file>