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6"/>
  </p:notesMasterIdLst>
  <p:sldIdLst>
    <p:sldId id="446" r:id="rId2"/>
    <p:sldId id="447" r:id="rId3"/>
    <p:sldId id="450" r:id="rId4"/>
    <p:sldId id="448" r:id="rId5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105" d="100"/>
          <a:sy n="105" d="100"/>
        </p:scale>
        <p:origin x="1890" y="6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971600" y="476672"/>
            <a:ext cx="792088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4000" dirty="0" err="1">
                <a:latin typeface="Arial" pitchFamily="34" charset="0"/>
                <a:cs typeface="Arial" pitchFamily="34" charset="0"/>
              </a:rPr>
              <a:t>Deuwn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ger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dy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fron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awr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 err="1">
                <a:latin typeface="Arial" pitchFamily="34" charset="0"/>
                <a:cs typeface="Arial" pitchFamily="34" charset="0"/>
              </a:rPr>
              <a:t>i'th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glodfori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Iesu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mawr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;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 err="1">
                <a:latin typeface="Arial" pitchFamily="34" charset="0"/>
                <a:cs typeface="Arial" pitchFamily="34" charset="0"/>
              </a:rPr>
              <a:t>diolch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iti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am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yr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haf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a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ffrwythau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cynhaeaf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4000" dirty="0">
              <a:latin typeface="Arial" pitchFamily="34" charset="0"/>
              <a:cs typeface="Arial" pitchFamily="34" charset="0"/>
            </a:endParaRP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i="1" dirty="0" err="1">
                <a:latin typeface="Arial" pitchFamily="34" charset="0"/>
                <a:cs typeface="Arial" pitchFamily="34" charset="0"/>
              </a:rPr>
              <a:t>Rhoddwn</a:t>
            </a:r>
            <a:r>
              <a:rPr lang="en-US" sz="40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i="1" dirty="0" err="1">
                <a:latin typeface="Arial" pitchFamily="34" charset="0"/>
                <a:cs typeface="Arial" pitchFamily="34" charset="0"/>
              </a:rPr>
              <a:t>iti</a:t>
            </a:r>
            <a:r>
              <a:rPr lang="en-US" sz="40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i="1" dirty="0" err="1">
                <a:latin typeface="Arial" pitchFamily="34" charset="0"/>
                <a:cs typeface="Arial" pitchFamily="34" charset="0"/>
              </a:rPr>
              <a:t>foliant</a:t>
            </a:r>
            <a:r>
              <a:rPr lang="en-US" sz="40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i="1" dirty="0" err="1">
                <a:latin typeface="Arial" pitchFamily="34" charset="0"/>
                <a:cs typeface="Arial" pitchFamily="34" charset="0"/>
              </a:rPr>
              <a:t>glân</a:t>
            </a:r>
            <a:r>
              <a:rPr lang="en-US" sz="4000" i="1" dirty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i="1" dirty="0">
                <a:latin typeface="Arial" pitchFamily="34" charset="0"/>
                <a:cs typeface="Arial" pitchFamily="34" charset="0"/>
              </a:rPr>
            </a:br>
            <a:r>
              <a:rPr lang="en-US" sz="4000" i="1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i="1" dirty="0" err="1">
                <a:latin typeface="Arial" pitchFamily="34" charset="0"/>
                <a:cs typeface="Arial" pitchFamily="34" charset="0"/>
              </a:rPr>
              <a:t>diolch</a:t>
            </a:r>
            <a:r>
              <a:rPr lang="en-US" sz="4000" i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i="1" dirty="0" err="1">
                <a:latin typeface="Arial" pitchFamily="34" charset="0"/>
                <a:cs typeface="Arial" pitchFamily="34" charset="0"/>
              </a:rPr>
              <a:t>Arglwydd</a:t>
            </a:r>
            <a:r>
              <a:rPr lang="en-US" sz="4000" i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i="1" dirty="0" err="1">
                <a:latin typeface="Arial" pitchFamily="34" charset="0"/>
                <a:cs typeface="Arial" pitchFamily="34" charset="0"/>
              </a:rPr>
              <a:t>yw</a:t>
            </a:r>
            <a:r>
              <a:rPr lang="en-US" sz="40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i="1" dirty="0" err="1">
                <a:latin typeface="Arial" pitchFamily="34" charset="0"/>
                <a:cs typeface="Arial" pitchFamily="34" charset="0"/>
              </a:rPr>
              <a:t>ein</a:t>
            </a:r>
            <a:r>
              <a:rPr lang="en-US" sz="40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i="1" dirty="0" err="1">
                <a:latin typeface="Arial" pitchFamily="34" charset="0"/>
                <a:cs typeface="Arial" pitchFamily="34" charset="0"/>
              </a:rPr>
              <a:t>cân</a:t>
            </a:r>
            <a:r>
              <a:rPr lang="en-US" sz="4000" i="1" dirty="0">
                <a:latin typeface="Arial" pitchFamily="34" charset="0"/>
                <a:cs typeface="Arial" pitchFamily="34" charset="0"/>
              </a:rPr>
              <a:t>; </a:t>
            </a:r>
            <a:br>
              <a:rPr lang="en-US" sz="4000" i="1" dirty="0">
                <a:latin typeface="Arial" pitchFamily="34" charset="0"/>
                <a:cs typeface="Arial" pitchFamily="34" charset="0"/>
              </a:rPr>
            </a:br>
            <a:r>
              <a:rPr lang="en-US" sz="4000" i="1" dirty="0">
                <a:latin typeface="Arial" pitchFamily="34" charset="0"/>
                <a:cs typeface="Arial" pitchFamily="34" charset="0"/>
              </a:rPr>
              <a:t>	clod a </a:t>
            </a:r>
            <a:r>
              <a:rPr lang="en-US" sz="4000" i="1" dirty="0" err="1">
                <a:latin typeface="Arial" pitchFamily="34" charset="0"/>
                <a:cs typeface="Arial" pitchFamily="34" charset="0"/>
              </a:rPr>
              <a:t>mawl</a:t>
            </a:r>
            <a:r>
              <a:rPr lang="en-US" sz="4000" i="1" dirty="0">
                <a:latin typeface="Arial" pitchFamily="34" charset="0"/>
                <a:cs typeface="Arial" pitchFamily="34" charset="0"/>
              </a:rPr>
              <a:t> a </a:t>
            </a:r>
            <a:r>
              <a:rPr lang="en-US" sz="4000" i="1" dirty="0" err="1">
                <a:latin typeface="Arial" pitchFamily="34" charset="0"/>
                <a:cs typeface="Arial" pitchFamily="34" charset="0"/>
              </a:rPr>
              <a:t>fo</a:t>
            </a:r>
            <a:r>
              <a:rPr lang="en-US" sz="4000" i="1" dirty="0">
                <a:latin typeface="Arial" pitchFamily="34" charset="0"/>
                <a:cs typeface="Arial" pitchFamily="34" charset="0"/>
              </a:rPr>
              <a:t> i </a:t>
            </a:r>
            <a:r>
              <a:rPr lang="en-US" sz="4000" i="1" dirty="0" err="1">
                <a:latin typeface="Arial" pitchFamily="34" charset="0"/>
                <a:cs typeface="Arial" pitchFamily="34" charset="0"/>
              </a:rPr>
              <a:t>ti</a:t>
            </a:r>
            <a:r>
              <a:rPr lang="en-US" sz="4000" i="1" dirty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i="1" dirty="0">
                <a:latin typeface="Arial" pitchFamily="34" charset="0"/>
                <a:cs typeface="Arial" pitchFamily="34" charset="0"/>
              </a:rPr>
            </a:br>
            <a:r>
              <a:rPr lang="en-US" sz="4000" i="1" dirty="0">
                <a:latin typeface="Arial" pitchFamily="34" charset="0"/>
                <a:cs typeface="Arial" pitchFamily="34" charset="0"/>
              </a:rPr>
              <a:t>	am </a:t>
            </a:r>
            <a:r>
              <a:rPr lang="en-US" sz="4000" i="1" dirty="0" err="1">
                <a:latin typeface="Arial" pitchFamily="34" charset="0"/>
                <a:cs typeface="Arial" pitchFamily="34" charset="0"/>
              </a:rPr>
              <a:t>gofio'r</a:t>
            </a:r>
            <a:r>
              <a:rPr lang="en-US" sz="40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i="1" dirty="0" err="1">
                <a:latin typeface="Arial" pitchFamily="34" charset="0"/>
                <a:cs typeface="Arial" pitchFamily="34" charset="0"/>
              </a:rPr>
              <a:t>byd</a:t>
            </a:r>
            <a:r>
              <a:rPr lang="en-US" sz="40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i="1" dirty="0" err="1">
                <a:latin typeface="Arial" pitchFamily="34" charset="0"/>
                <a:cs typeface="Arial" pitchFamily="34" charset="0"/>
              </a:rPr>
              <a:t>eleni</a:t>
            </a:r>
            <a:r>
              <a:rPr lang="en-US" sz="4000" i="1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138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894637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 smtClean="0">
                <a:solidFill>
                  <a:schemeClr val="bg1"/>
                </a:solidFill>
                <a:latin typeface="Webdings" pitchFamily="18" charset="2"/>
              </a:rPr>
              <a:t>4  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634627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899592" y="460985"/>
            <a:ext cx="792088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4000" dirty="0" err="1">
                <a:latin typeface="Arial" pitchFamily="34" charset="0"/>
                <a:cs typeface="Arial" pitchFamily="34" charset="0"/>
              </a:rPr>
              <a:t>Diolch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iti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Arglwydd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Dduw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am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gynhaliaeth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popeth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byw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am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gynhaeaf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ei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bryd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i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borthi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plant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yr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hollfyd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4000" dirty="0">
              <a:latin typeface="Arial" pitchFamily="34" charset="0"/>
              <a:cs typeface="Arial" pitchFamily="34" charset="0"/>
            </a:endParaRPr>
          </a:p>
          <a:p>
            <a:r>
              <a:rPr lang="en-US" sz="4000" i="1" dirty="0" err="1">
                <a:latin typeface="Arial" pitchFamily="34" charset="0"/>
                <a:cs typeface="Arial" pitchFamily="34" charset="0"/>
              </a:rPr>
              <a:t>Rhoddwn</a:t>
            </a:r>
            <a:r>
              <a:rPr lang="en-US" sz="40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i="1" dirty="0" err="1">
                <a:latin typeface="Arial" pitchFamily="34" charset="0"/>
                <a:cs typeface="Arial" pitchFamily="34" charset="0"/>
              </a:rPr>
              <a:t>iti</a:t>
            </a:r>
            <a:r>
              <a:rPr lang="en-US" sz="40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i="1" dirty="0" err="1">
                <a:latin typeface="Arial" pitchFamily="34" charset="0"/>
                <a:cs typeface="Arial" pitchFamily="34" charset="0"/>
              </a:rPr>
              <a:t>foliant</a:t>
            </a:r>
            <a:r>
              <a:rPr lang="en-US" sz="40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i="1" dirty="0" err="1">
                <a:latin typeface="Arial" pitchFamily="34" charset="0"/>
                <a:cs typeface="Arial" pitchFamily="34" charset="0"/>
              </a:rPr>
              <a:t>glân</a:t>
            </a:r>
            <a:r>
              <a:rPr lang="en-US" sz="4000" i="1" dirty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i="1" dirty="0">
                <a:latin typeface="Arial" pitchFamily="34" charset="0"/>
                <a:cs typeface="Arial" pitchFamily="34" charset="0"/>
              </a:rPr>
            </a:br>
            <a:r>
              <a:rPr lang="en-US" sz="4000" i="1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i="1" dirty="0" err="1">
                <a:latin typeface="Arial" pitchFamily="34" charset="0"/>
                <a:cs typeface="Arial" pitchFamily="34" charset="0"/>
              </a:rPr>
              <a:t>diolch</a:t>
            </a:r>
            <a:r>
              <a:rPr lang="en-US" sz="4000" i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i="1" dirty="0" err="1">
                <a:latin typeface="Arial" pitchFamily="34" charset="0"/>
                <a:cs typeface="Arial" pitchFamily="34" charset="0"/>
              </a:rPr>
              <a:t>Arglwydd</a:t>
            </a:r>
            <a:r>
              <a:rPr lang="en-US" sz="4000" i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i="1" dirty="0" err="1">
                <a:latin typeface="Arial" pitchFamily="34" charset="0"/>
                <a:cs typeface="Arial" pitchFamily="34" charset="0"/>
              </a:rPr>
              <a:t>yw</a:t>
            </a:r>
            <a:r>
              <a:rPr lang="en-US" sz="40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i="1" dirty="0" err="1">
                <a:latin typeface="Arial" pitchFamily="34" charset="0"/>
                <a:cs typeface="Arial" pitchFamily="34" charset="0"/>
              </a:rPr>
              <a:t>ein</a:t>
            </a:r>
            <a:r>
              <a:rPr lang="en-US" sz="40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i="1" dirty="0" err="1">
                <a:latin typeface="Arial" pitchFamily="34" charset="0"/>
                <a:cs typeface="Arial" pitchFamily="34" charset="0"/>
              </a:rPr>
              <a:t>cân</a:t>
            </a:r>
            <a:r>
              <a:rPr lang="en-US" sz="4000" i="1" dirty="0">
                <a:latin typeface="Arial" pitchFamily="34" charset="0"/>
                <a:cs typeface="Arial" pitchFamily="34" charset="0"/>
              </a:rPr>
              <a:t>; </a:t>
            </a:r>
            <a:br>
              <a:rPr lang="en-US" sz="4000" i="1" dirty="0">
                <a:latin typeface="Arial" pitchFamily="34" charset="0"/>
                <a:cs typeface="Arial" pitchFamily="34" charset="0"/>
              </a:rPr>
            </a:br>
            <a:r>
              <a:rPr lang="en-US" sz="4000" i="1" dirty="0">
                <a:latin typeface="Arial" pitchFamily="34" charset="0"/>
                <a:cs typeface="Arial" pitchFamily="34" charset="0"/>
              </a:rPr>
              <a:t>	clod a </a:t>
            </a:r>
            <a:r>
              <a:rPr lang="en-US" sz="4000" i="1" dirty="0" err="1">
                <a:latin typeface="Arial" pitchFamily="34" charset="0"/>
                <a:cs typeface="Arial" pitchFamily="34" charset="0"/>
              </a:rPr>
              <a:t>mawl</a:t>
            </a:r>
            <a:r>
              <a:rPr lang="en-US" sz="4000" i="1" dirty="0">
                <a:latin typeface="Arial" pitchFamily="34" charset="0"/>
                <a:cs typeface="Arial" pitchFamily="34" charset="0"/>
              </a:rPr>
              <a:t> a </a:t>
            </a:r>
            <a:r>
              <a:rPr lang="en-US" sz="4000" i="1" dirty="0" err="1">
                <a:latin typeface="Arial" pitchFamily="34" charset="0"/>
                <a:cs typeface="Arial" pitchFamily="34" charset="0"/>
              </a:rPr>
              <a:t>fo</a:t>
            </a:r>
            <a:r>
              <a:rPr lang="en-US" sz="4000" i="1" dirty="0">
                <a:latin typeface="Arial" pitchFamily="34" charset="0"/>
                <a:cs typeface="Arial" pitchFamily="34" charset="0"/>
              </a:rPr>
              <a:t> i </a:t>
            </a:r>
            <a:r>
              <a:rPr lang="en-US" sz="4000" i="1" dirty="0" err="1">
                <a:latin typeface="Arial" pitchFamily="34" charset="0"/>
                <a:cs typeface="Arial" pitchFamily="34" charset="0"/>
              </a:rPr>
              <a:t>ti</a:t>
            </a:r>
            <a:r>
              <a:rPr lang="en-US" sz="4000" i="1" dirty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i="1" dirty="0">
                <a:latin typeface="Arial" pitchFamily="34" charset="0"/>
                <a:cs typeface="Arial" pitchFamily="34" charset="0"/>
              </a:rPr>
            </a:br>
            <a:r>
              <a:rPr lang="en-US" sz="4000" i="1" dirty="0">
                <a:latin typeface="Arial" pitchFamily="34" charset="0"/>
                <a:cs typeface="Arial" pitchFamily="34" charset="0"/>
              </a:rPr>
              <a:t>	am </a:t>
            </a:r>
            <a:r>
              <a:rPr lang="en-US" sz="4000" i="1" dirty="0" err="1">
                <a:latin typeface="Arial" pitchFamily="34" charset="0"/>
                <a:cs typeface="Arial" pitchFamily="34" charset="0"/>
              </a:rPr>
              <a:t>gofio'r</a:t>
            </a:r>
            <a:r>
              <a:rPr lang="en-US" sz="40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i="1" dirty="0" err="1">
                <a:latin typeface="Arial" pitchFamily="34" charset="0"/>
                <a:cs typeface="Arial" pitchFamily="34" charset="0"/>
              </a:rPr>
              <a:t>byd</a:t>
            </a:r>
            <a:r>
              <a:rPr lang="en-US" sz="40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i="1" dirty="0" err="1">
                <a:latin typeface="Arial" pitchFamily="34" charset="0"/>
                <a:cs typeface="Arial" pitchFamily="34" charset="0"/>
              </a:rPr>
              <a:t>eleni</a:t>
            </a:r>
            <a:r>
              <a:rPr lang="en-US" sz="4000" i="1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894637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 smtClean="0">
                <a:solidFill>
                  <a:schemeClr val="bg1"/>
                </a:solidFill>
                <a:latin typeface="Webdings" pitchFamily="18" charset="2"/>
              </a:rPr>
              <a:t>4  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215354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966466" y="585256"/>
            <a:ext cx="799802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Ffrwyth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y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berllan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cnwd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yr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ardd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cy-GB" sz="4000" dirty="0" smtClean="0">
                <a:latin typeface="Arial" pitchFamily="34" charset="0"/>
                <a:cs typeface="Arial" pitchFamily="34" charset="0"/>
              </a:rPr>
              <a:t>ŷ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d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y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meysydd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blodau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hardd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;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 err="1">
                <a:latin typeface="Arial" pitchFamily="34" charset="0"/>
                <a:cs typeface="Arial" pitchFamily="34" charset="0"/>
              </a:rPr>
              <a:t>diolch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iti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Arglwydd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da,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am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ddiod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ac am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fara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4000" dirty="0">
              <a:latin typeface="Arial" pitchFamily="34" charset="0"/>
              <a:cs typeface="Arial" pitchFamily="34" charset="0"/>
            </a:endParaRPr>
          </a:p>
          <a:p>
            <a:r>
              <a:rPr lang="en-US" sz="4000" i="1" dirty="0" err="1">
                <a:latin typeface="Arial" pitchFamily="34" charset="0"/>
                <a:cs typeface="Arial" pitchFamily="34" charset="0"/>
              </a:rPr>
              <a:t>Rhoddwn</a:t>
            </a:r>
            <a:r>
              <a:rPr lang="en-US" sz="40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i="1" dirty="0" err="1">
                <a:latin typeface="Arial" pitchFamily="34" charset="0"/>
                <a:cs typeface="Arial" pitchFamily="34" charset="0"/>
              </a:rPr>
              <a:t>iti</a:t>
            </a:r>
            <a:r>
              <a:rPr lang="en-US" sz="40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i="1" dirty="0" err="1">
                <a:latin typeface="Arial" pitchFamily="34" charset="0"/>
                <a:cs typeface="Arial" pitchFamily="34" charset="0"/>
              </a:rPr>
              <a:t>foliant</a:t>
            </a:r>
            <a:r>
              <a:rPr lang="en-US" sz="40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i="1" dirty="0" err="1">
                <a:latin typeface="Arial" pitchFamily="34" charset="0"/>
                <a:cs typeface="Arial" pitchFamily="34" charset="0"/>
              </a:rPr>
              <a:t>glân</a:t>
            </a:r>
            <a:r>
              <a:rPr lang="en-US" sz="4000" i="1" dirty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i="1" dirty="0">
                <a:latin typeface="Arial" pitchFamily="34" charset="0"/>
                <a:cs typeface="Arial" pitchFamily="34" charset="0"/>
              </a:rPr>
            </a:br>
            <a:r>
              <a:rPr lang="en-US" sz="4000" i="1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i="1" dirty="0" err="1">
                <a:latin typeface="Arial" pitchFamily="34" charset="0"/>
                <a:cs typeface="Arial" pitchFamily="34" charset="0"/>
              </a:rPr>
              <a:t>diolch</a:t>
            </a:r>
            <a:r>
              <a:rPr lang="en-US" sz="4000" i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i="1" dirty="0" err="1">
                <a:latin typeface="Arial" pitchFamily="34" charset="0"/>
                <a:cs typeface="Arial" pitchFamily="34" charset="0"/>
              </a:rPr>
              <a:t>Arglwydd</a:t>
            </a:r>
            <a:r>
              <a:rPr lang="en-US" sz="4000" i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i="1" dirty="0" err="1">
                <a:latin typeface="Arial" pitchFamily="34" charset="0"/>
                <a:cs typeface="Arial" pitchFamily="34" charset="0"/>
              </a:rPr>
              <a:t>yw</a:t>
            </a:r>
            <a:r>
              <a:rPr lang="en-US" sz="40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i="1" dirty="0" err="1">
                <a:latin typeface="Arial" pitchFamily="34" charset="0"/>
                <a:cs typeface="Arial" pitchFamily="34" charset="0"/>
              </a:rPr>
              <a:t>ein</a:t>
            </a:r>
            <a:r>
              <a:rPr lang="en-US" sz="40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i="1" dirty="0" err="1">
                <a:latin typeface="Arial" pitchFamily="34" charset="0"/>
                <a:cs typeface="Arial" pitchFamily="34" charset="0"/>
              </a:rPr>
              <a:t>cân</a:t>
            </a:r>
            <a:r>
              <a:rPr lang="en-US" sz="4000" i="1" dirty="0">
                <a:latin typeface="Arial" pitchFamily="34" charset="0"/>
                <a:cs typeface="Arial" pitchFamily="34" charset="0"/>
              </a:rPr>
              <a:t>; </a:t>
            </a:r>
            <a:br>
              <a:rPr lang="en-US" sz="4000" i="1" dirty="0">
                <a:latin typeface="Arial" pitchFamily="34" charset="0"/>
                <a:cs typeface="Arial" pitchFamily="34" charset="0"/>
              </a:rPr>
            </a:br>
            <a:r>
              <a:rPr lang="en-US" sz="4000" i="1" dirty="0">
                <a:latin typeface="Arial" pitchFamily="34" charset="0"/>
                <a:cs typeface="Arial" pitchFamily="34" charset="0"/>
              </a:rPr>
              <a:t>	clod a </a:t>
            </a:r>
            <a:r>
              <a:rPr lang="en-US" sz="4000" i="1" dirty="0" err="1">
                <a:latin typeface="Arial" pitchFamily="34" charset="0"/>
                <a:cs typeface="Arial" pitchFamily="34" charset="0"/>
              </a:rPr>
              <a:t>mawl</a:t>
            </a:r>
            <a:r>
              <a:rPr lang="en-US" sz="4000" i="1" dirty="0">
                <a:latin typeface="Arial" pitchFamily="34" charset="0"/>
                <a:cs typeface="Arial" pitchFamily="34" charset="0"/>
              </a:rPr>
              <a:t> a </a:t>
            </a:r>
            <a:r>
              <a:rPr lang="en-US" sz="4000" i="1" dirty="0" err="1">
                <a:latin typeface="Arial" pitchFamily="34" charset="0"/>
                <a:cs typeface="Arial" pitchFamily="34" charset="0"/>
              </a:rPr>
              <a:t>fo</a:t>
            </a:r>
            <a:r>
              <a:rPr lang="en-US" sz="4000" i="1" dirty="0">
                <a:latin typeface="Arial" pitchFamily="34" charset="0"/>
                <a:cs typeface="Arial" pitchFamily="34" charset="0"/>
              </a:rPr>
              <a:t> i </a:t>
            </a:r>
            <a:r>
              <a:rPr lang="en-US" sz="4000" i="1" dirty="0" err="1">
                <a:latin typeface="Arial" pitchFamily="34" charset="0"/>
                <a:cs typeface="Arial" pitchFamily="34" charset="0"/>
              </a:rPr>
              <a:t>ti</a:t>
            </a:r>
            <a:r>
              <a:rPr lang="en-US" sz="4000" i="1" dirty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i="1" dirty="0">
                <a:latin typeface="Arial" pitchFamily="34" charset="0"/>
                <a:cs typeface="Arial" pitchFamily="34" charset="0"/>
              </a:rPr>
            </a:br>
            <a:r>
              <a:rPr lang="en-US" sz="4000" i="1" dirty="0">
                <a:latin typeface="Arial" pitchFamily="34" charset="0"/>
                <a:cs typeface="Arial" pitchFamily="34" charset="0"/>
              </a:rPr>
              <a:t>	am </a:t>
            </a:r>
            <a:r>
              <a:rPr lang="en-US" sz="4000" i="1" dirty="0" err="1">
                <a:latin typeface="Arial" pitchFamily="34" charset="0"/>
                <a:cs typeface="Arial" pitchFamily="34" charset="0"/>
              </a:rPr>
              <a:t>gofio'r</a:t>
            </a:r>
            <a:r>
              <a:rPr lang="en-US" sz="40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i="1" dirty="0" err="1">
                <a:latin typeface="Arial" pitchFamily="34" charset="0"/>
                <a:cs typeface="Arial" pitchFamily="34" charset="0"/>
              </a:rPr>
              <a:t>byd</a:t>
            </a:r>
            <a:r>
              <a:rPr lang="en-US" sz="40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i="1" dirty="0" err="1">
                <a:latin typeface="Arial" pitchFamily="34" charset="0"/>
                <a:cs typeface="Arial" pitchFamily="34" charset="0"/>
              </a:rPr>
              <a:t>eleni</a:t>
            </a:r>
            <a:r>
              <a:rPr lang="en-US" sz="4000" i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4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894637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 smtClean="0">
                <a:solidFill>
                  <a:schemeClr val="bg1"/>
                </a:solidFill>
                <a:latin typeface="Webdings" pitchFamily="18" charset="2"/>
              </a:rPr>
              <a:t>4  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160917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899592" y="441240"/>
            <a:ext cx="792088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4000" dirty="0" err="1">
                <a:latin typeface="Arial" pitchFamily="34" charset="0"/>
                <a:cs typeface="Arial" pitchFamily="34" charset="0"/>
              </a:rPr>
              <a:t>Diolch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am y ford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mor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llawn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y bore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a'r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prynhawn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: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 err="1">
                <a:latin typeface="Arial" pitchFamily="34" charset="0"/>
                <a:cs typeface="Arial" pitchFamily="34" charset="0"/>
              </a:rPr>
              <a:t>rhoddwn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Iôr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ein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mawl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i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ti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O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Arglwydd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pob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daioni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4000" i="1" dirty="0" err="1">
                <a:latin typeface="Arial" pitchFamily="34" charset="0"/>
                <a:cs typeface="Arial" pitchFamily="34" charset="0"/>
              </a:rPr>
              <a:t>Rhoddwn</a:t>
            </a:r>
            <a:r>
              <a:rPr lang="en-US" sz="40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i="1" dirty="0" err="1">
                <a:latin typeface="Arial" pitchFamily="34" charset="0"/>
                <a:cs typeface="Arial" pitchFamily="34" charset="0"/>
              </a:rPr>
              <a:t>iti</a:t>
            </a:r>
            <a:r>
              <a:rPr lang="en-US" sz="40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i="1" dirty="0" err="1">
                <a:latin typeface="Arial" pitchFamily="34" charset="0"/>
                <a:cs typeface="Arial" pitchFamily="34" charset="0"/>
              </a:rPr>
              <a:t>foliant</a:t>
            </a:r>
            <a:r>
              <a:rPr lang="en-US" sz="40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i="1" dirty="0" err="1">
                <a:latin typeface="Arial" pitchFamily="34" charset="0"/>
                <a:cs typeface="Arial" pitchFamily="34" charset="0"/>
              </a:rPr>
              <a:t>glân</a:t>
            </a:r>
            <a:r>
              <a:rPr lang="en-US" sz="4000" i="1" dirty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i="1" dirty="0">
                <a:latin typeface="Arial" pitchFamily="34" charset="0"/>
                <a:cs typeface="Arial" pitchFamily="34" charset="0"/>
              </a:rPr>
            </a:br>
            <a:r>
              <a:rPr lang="en-US" sz="4000" i="1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i="1" dirty="0" err="1">
                <a:latin typeface="Arial" pitchFamily="34" charset="0"/>
                <a:cs typeface="Arial" pitchFamily="34" charset="0"/>
              </a:rPr>
              <a:t>diolch</a:t>
            </a:r>
            <a:r>
              <a:rPr lang="en-US" sz="4000" i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i="1" dirty="0" err="1">
                <a:latin typeface="Arial" pitchFamily="34" charset="0"/>
                <a:cs typeface="Arial" pitchFamily="34" charset="0"/>
              </a:rPr>
              <a:t>Arglwydd</a:t>
            </a:r>
            <a:r>
              <a:rPr lang="en-US" sz="4000" i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i="1" dirty="0" err="1">
                <a:latin typeface="Arial" pitchFamily="34" charset="0"/>
                <a:cs typeface="Arial" pitchFamily="34" charset="0"/>
              </a:rPr>
              <a:t>yw</a:t>
            </a:r>
            <a:r>
              <a:rPr lang="en-US" sz="40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i="1" dirty="0" err="1">
                <a:latin typeface="Arial" pitchFamily="34" charset="0"/>
                <a:cs typeface="Arial" pitchFamily="34" charset="0"/>
              </a:rPr>
              <a:t>ein</a:t>
            </a:r>
            <a:r>
              <a:rPr lang="en-US" sz="40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i="1" dirty="0" err="1">
                <a:latin typeface="Arial" pitchFamily="34" charset="0"/>
                <a:cs typeface="Arial" pitchFamily="34" charset="0"/>
              </a:rPr>
              <a:t>cân</a:t>
            </a:r>
            <a:r>
              <a:rPr lang="en-US" sz="4000" i="1" dirty="0">
                <a:latin typeface="Arial" pitchFamily="34" charset="0"/>
                <a:cs typeface="Arial" pitchFamily="34" charset="0"/>
              </a:rPr>
              <a:t>; </a:t>
            </a:r>
            <a:br>
              <a:rPr lang="en-US" sz="4000" i="1" dirty="0">
                <a:latin typeface="Arial" pitchFamily="34" charset="0"/>
                <a:cs typeface="Arial" pitchFamily="34" charset="0"/>
              </a:rPr>
            </a:br>
            <a:r>
              <a:rPr lang="en-US" sz="4000" i="1" dirty="0">
                <a:latin typeface="Arial" pitchFamily="34" charset="0"/>
                <a:cs typeface="Arial" pitchFamily="34" charset="0"/>
              </a:rPr>
              <a:t>	clod a </a:t>
            </a:r>
            <a:r>
              <a:rPr lang="en-US" sz="4000" i="1" dirty="0" err="1">
                <a:latin typeface="Arial" pitchFamily="34" charset="0"/>
                <a:cs typeface="Arial" pitchFamily="34" charset="0"/>
              </a:rPr>
              <a:t>mawl</a:t>
            </a:r>
            <a:r>
              <a:rPr lang="en-US" sz="4000" i="1" dirty="0">
                <a:latin typeface="Arial" pitchFamily="34" charset="0"/>
                <a:cs typeface="Arial" pitchFamily="34" charset="0"/>
              </a:rPr>
              <a:t> a </a:t>
            </a:r>
            <a:r>
              <a:rPr lang="en-US" sz="4000" i="1" dirty="0" err="1">
                <a:latin typeface="Arial" pitchFamily="34" charset="0"/>
                <a:cs typeface="Arial" pitchFamily="34" charset="0"/>
              </a:rPr>
              <a:t>fo</a:t>
            </a:r>
            <a:r>
              <a:rPr lang="en-US" sz="4000" i="1" dirty="0">
                <a:latin typeface="Arial" pitchFamily="34" charset="0"/>
                <a:cs typeface="Arial" pitchFamily="34" charset="0"/>
              </a:rPr>
              <a:t> i </a:t>
            </a:r>
            <a:r>
              <a:rPr lang="en-US" sz="4000" i="1" dirty="0" err="1">
                <a:latin typeface="Arial" pitchFamily="34" charset="0"/>
                <a:cs typeface="Arial" pitchFamily="34" charset="0"/>
              </a:rPr>
              <a:t>ti</a:t>
            </a:r>
            <a:r>
              <a:rPr lang="en-US" sz="4000" i="1" dirty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i="1" dirty="0">
                <a:latin typeface="Arial" pitchFamily="34" charset="0"/>
                <a:cs typeface="Arial" pitchFamily="34" charset="0"/>
              </a:rPr>
            </a:br>
            <a:r>
              <a:rPr lang="en-US" sz="4000" i="1" dirty="0">
                <a:latin typeface="Arial" pitchFamily="34" charset="0"/>
                <a:cs typeface="Arial" pitchFamily="34" charset="0"/>
              </a:rPr>
              <a:t>	am </a:t>
            </a:r>
            <a:r>
              <a:rPr lang="en-US" sz="4000" i="1" dirty="0" err="1">
                <a:latin typeface="Arial" pitchFamily="34" charset="0"/>
                <a:cs typeface="Arial" pitchFamily="34" charset="0"/>
              </a:rPr>
              <a:t>gofio'r</a:t>
            </a:r>
            <a:r>
              <a:rPr lang="en-US" sz="40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i="1" dirty="0" err="1">
                <a:latin typeface="Arial" pitchFamily="34" charset="0"/>
                <a:cs typeface="Arial" pitchFamily="34" charset="0"/>
              </a:rPr>
              <a:t>byd</a:t>
            </a:r>
            <a:r>
              <a:rPr lang="en-US" sz="40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i="1" dirty="0" err="1">
                <a:latin typeface="Arial" pitchFamily="34" charset="0"/>
                <a:cs typeface="Arial" pitchFamily="34" charset="0"/>
              </a:rPr>
              <a:t>eleni</a:t>
            </a:r>
            <a:r>
              <a:rPr lang="en-US" sz="4000" i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4000" i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907704" y="6235724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591272" y="6280041"/>
            <a:ext cx="6552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Arial" pitchFamily="34" charset="0"/>
                <a:cs typeface="Arial" pitchFamily="34" charset="0"/>
              </a:rPr>
              <a:t>GOMER M. ROBERTS,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1904-93 ©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Mair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Edwards. 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Defnyddiwyd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drwy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ganiatâd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.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17390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633</TotalTime>
  <Words>47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Lucida Sans Unicode</vt:lpstr>
      <vt:lpstr>Times New Roman</vt:lpstr>
      <vt:lpstr>Webdings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157</cp:revision>
  <dcterms:modified xsi:type="dcterms:W3CDTF">2016-02-16T15:13:04Z</dcterms:modified>
</cp:coreProperties>
</file>