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sldIdLst>
    <p:sldId id="411" r:id="rId2"/>
    <p:sldId id="413" r:id="rId3"/>
    <p:sldId id="414" r:id="rId4"/>
    <p:sldId id="415" r:id="rId5"/>
    <p:sldId id="416" r:id="rId6"/>
    <p:sldId id="417" r:id="rId7"/>
    <p:sldId id="418" r:id="rId8"/>
    <p:sldId id="419" r:id="rId9"/>
    <p:sldId id="412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y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y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y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y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y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y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y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y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CDBA5-45E0-43BF-AE7B-011A39DDE724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y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91344"/>
            <a:ext cx="8928992" cy="2957736"/>
          </a:xfrm>
        </p:spPr>
        <p:txBody>
          <a:bodyPr/>
          <a:lstStyle/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Mae </a:t>
            </a:r>
            <a:r>
              <a:rPr lang="en-US" sz="4000" i="1" dirty="0" err="1" smtClean="0">
                <a:solidFill>
                  <a:schemeClr val="bg1"/>
                </a:solidFill>
              </a:rPr>
              <a:t>Ysbryd</a:t>
            </a:r>
            <a:r>
              <a:rPr lang="en-US" sz="4000" i="1" dirty="0" smtClean="0">
                <a:solidFill>
                  <a:schemeClr val="bg1"/>
                </a:solidFill>
              </a:rPr>
              <a:t> yr </a:t>
            </a:r>
            <a:r>
              <a:rPr lang="en-US" sz="4000" i="1" dirty="0" err="1" smtClean="0">
                <a:solidFill>
                  <a:schemeClr val="bg1"/>
                </a:solidFill>
              </a:rPr>
              <a:t>Arglwydd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arnaf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,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</a:t>
            </a:r>
            <a:r>
              <a:rPr lang="en-US" sz="4000" i="1" dirty="0" err="1" smtClean="0">
                <a:solidFill>
                  <a:schemeClr val="bg1"/>
                </a:solidFill>
              </a:rPr>
              <a:t>ei</a:t>
            </a:r>
            <a:r>
              <a:rPr lang="en-US" sz="4000" i="1" dirty="0" smtClean="0">
                <a:solidFill>
                  <a:schemeClr val="bg1"/>
                </a:solidFill>
              </a:rPr>
              <a:t> law </a:t>
            </a:r>
            <a:r>
              <a:rPr lang="en-US" sz="4000" i="1" dirty="0" err="1" smtClean="0">
                <a:solidFill>
                  <a:schemeClr val="bg1"/>
                </a:solidFill>
              </a:rPr>
              <a:t>ef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a'm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tywys</a:t>
            </a:r>
            <a:r>
              <a:rPr lang="en-US" sz="4000" i="1" dirty="0" smtClean="0">
                <a:solidFill>
                  <a:schemeClr val="bg1"/>
                </a:solidFill>
              </a:rPr>
              <a:t> am </a:t>
            </a:r>
            <a:r>
              <a:rPr lang="en-US" sz="4000" i="1" dirty="0" err="1" smtClean="0">
                <a:solidFill>
                  <a:schemeClr val="bg1"/>
                </a:solidFill>
              </a:rPr>
              <a:t>ymlaen</a:t>
            </a:r>
            <a:r>
              <a:rPr lang="en-US" sz="4000" i="1" dirty="0" smtClean="0">
                <a:solidFill>
                  <a:schemeClr val="bg1"/>
                </a:solidFill>
              </a:rPr>
              <a:t>;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err="1" smtClean="0">
                <a:solidFill>
                  <a:schemeClr val="bg1"/>
                </a:solidFill>
              </a:rPr>
              <a:t>danfonodd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rannu'r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newydd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a </a:t>
            </a:r>
            <a:r>
              <a:rPr lang="en-US" sz="4000" i="1" dirty="0" err="1" smtClean="0">
                <a:solidFill>
                  <a:schemeClr val="bg1"/>
                </a:solidFill>
              </a:rPr>
              <a:t>seinio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nodyn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gobaith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fy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nghân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279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-36512" y="1191344"/>
            <a:ext cx="9505056" cy="2957736"/>
          </a:xfrm>
        </p:spPr>
        <p:txBody>
          <a:bodyPr/>
          <a:lstStyle/>
          <a:p>
            <a:pPr algn="l"/>
            <a:r>
              <a:rPr lang="en-US" sz="3900" dirty="0" err="1" smtClean="0">
                <a:solidFill>
                  <a:schemeClr val="bg1"/>
                </a:solidFill>
              </a:rPr>
              <a:t>Fe'm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galwodd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i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gyhoeddi'r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newydd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da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err="1" smtClean="0">
                <a:solidFill>
                  <a:schemeClr val="bg1"/>
                </a:solidFill>
              </a:rPr>
              <a:t>fod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cyfoeth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gwir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ar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gael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i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deulu'r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tlawd</a:t>
            </a:r>
            <a:r>
              <a:rPr lang="en-US" sz="3900" dirty="0" smtClean="0">
                <a:solidFill>
                  <a:schemeClr val="bg1"/>
                </a:solidFill>
              </a:rPr>
              <a:t>, 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1"/>
                </a:solidFill>
              </a:rPr>
              <a:t>ac am </a:t>
            </a:r>
            <a:r>
              <a:rPr lang="en-US" sz="3900" dirty="0" err="1" smtClean="0">
                <a:solidFill>
                  <a:schemeClr val="bg1"/>
                </a:solidFill>
              </a:rPr>
              <a:t>ein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bod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drwy</a:t>
            </a:r>
            <a:r>
              <a:rPr lang="en-US" sz="3900" dirty="0" smtClean="0">
                <a:solidFill>
                  <a:schemeClr val="bg1"/>
                </a:solidFill>
              </a:rPr>
              <a:t> Grist </a:t>
            </a:r>
            <a:r>
              <a:rPr lang="en-US" sz="3900" dirty="0" err="1" smtClean="0">
                <a:solidFill>
                  <a:schemeClr val="bg1"/>
                </a:solidFill>
              </a:rPr>
              <a:t>yn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blant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i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Dduw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err="1" smtClean="0">
                <a:solidFill>
                  <a:schemeClr val="bg1"/>
                </a:solidFill>
              </a:rPr>
              <a:t>cofleidiwn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bawb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yn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gyfaill</a:t>
            </a:r>
            <a:r>
              <a:rPr lang="en-US" sz="3900" dirty="0" smtClean="0">
                <a:solidFill>
                  <a:schemeClr val="bg1"/>
                </a:solidFill>
              </a:rPr>
              <a:t> ac </a:t>
            </a:r>
            <a:r>
              <a:rPr lang="en-US" sz="3900" dirty="0" err="1" smtClean="0">
                <a:solidFill>
                  <a:schemeClr val="bg1"/>
                </a:solidFill>
              </a:rPr>
              <a:t>yn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frawd</a:t>
            </a:r>
            <a:r>
              <a:rPr lang="en-US" sz="3900" dirty="0" smtClean="0">
                <a:solidFill>
                  <a:schemeClr val="bg1"/>
                </a:solidFill>
              </a:rPr>
              <a:t>.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1"/>
                </a:solidFill>
              </a:rPr>
              <a:t/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GB" sz="3900" dirty="0" smtClean="0">
                <a:solidFill>
                  <a:schemeClr val="bg1"/>
                </a:solidFill>
              </a:rPr>
              <a:t/>
            </a:r>
            <a:br>
              <a:rPr lang="en-GB" sz="3900" dirty="0" smtClean="0">
                <a:solidFill>
                  <a:schemeClr val="bg1"/>
                </a:solidFill>
              </a:rPr>
            </a:br>
            <a:endParaRPr lang="en-GB" sz="39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91344"/>
            <a:ext cx="8928992" cy="2957736"/>
          </a:xfrm>
        </p:spPr>
        <p:txBody>
          <a:bodyPr/>
          <a:lstStyle/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Mae </a:t>
            </a:r>
            <a:r>
              <a:rPr lang="en-US" sz="4000" i="1" dirty="0" err="1" smtClean="0">
                <a:solidFill>
                  <a:schemeClr val="bg1"/>
                </a:solidFill>
              </a:rPr>
              <a:t>Ysbryd</a:t>
            </a:r>
            <a:r>
              <a:rPr lang="en-US" sz="4000" i="1" dirty="0" smtClean="0">
                <a:solidFill>
                  <a:schemeClr val="bg1"/>
                </a:solidFill>
              </a:rPr>
              <a:t> yr </a:t>
            </a:r>
            <a:r>
              <a:rPr lang="en-US" sz="4000" i="1" dirty="0" err="1" smtClean="0">
                <a:solidFill>
                  <a:schemeClr val="bg1"/>
                </a:solidFill>
              </a:rPr>
              <a:t>Arglwydd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arnaf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,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</a:t>
            </a:r>
            <a:r>
              <a:rPr lang="en-US" sz="4000" i="1" dirty="0" err="1" smtClean="0">
                <a:solidFill>
                  <a:schemeClr val="bg1"/>
                </a:solidFill>
              </a:rPr>
              <a:t>ei</a:t>
            </a:r>
            <a:r>
              <a:rPr lang="en-US" sz="4000" i="1" dirty="0" smtClean="0">
                <a:solidFill>
                  <a:schemeClr val="bg1"/>
                </a:solidFill>
              </a:rPr>
              <a:t> law </a:t>
            </a:r>
            <a:r>
              <a:rPr lang="en-US" sz="4000" i="1" dirty="0" err="1" smtClean="0">
                <a:solidFill>
                  <a:schemeClr val="bg1"/>
                </a:solidFill>
              </a:rPr>
              <a:t>ef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a'm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tywys</a:t>
            </a:r>
            <a:r>
              <a:rPr lang="en-US" sz="4000" i="1" dirty="0" smtClean="0">
                <a:solidFill>
                  <a:schemeClr val="bg1"/>
                </a:solidFill>
              </a:rPr>
              <a:t> am </a:t>
            </a:r>
            <a:r>
              <a:rPr lang="en-US" sz="4000" i="1" dirty="0" err="1" smtClean="0">
                <a:solidFill>
                  <a:schemeClr val="bg1"/>
                </a:solidFill>
              </a:rPr>
              <a:t>ymlaen</a:t>
            </a:r>
            <a:r>
              <a:rPr lang="en-US" sz="4000" i="1" dirty="0" smtClean="0">
                <a:solidFill>
                  <a:schemeClr val="bg1"/>
                </a:solidFill>
              </a:rPr>
              <a:t>;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err="1" smtClean="0">
                <a:solidFill>
                  <a:schemeClr val="bg1"/>
                </a:solidFill>
              </a:rPr>
              <a:t>danfonodd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rannu'r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newydd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a </a:t>
            </a:r>
            <a:r>
              <a:rPr lang="en-US" sz="4000" i="1" dirty="0" err="1" smtClean="0">
                <a:solidFill>
                  <a:schemeClr val="bg1"/>
                </a:solidFill>
              </a:rPr>
              <a:t>seinio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nodyn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gobaith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fy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nghân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191344"/>
            <a:ext cx="9612560" cy="2957736"/>
          </a:xfrm>
        </p:spPr>
        <p:txBody>
          <a:bodyPr/>
          <a:lstStyle/>
          <a:p>
            <a:pPr algn="l"/>
            <a:r>
              <a:rPr lang="en-US" sz="3900" dirty="0" err="1" smtClean="0">
                <a:solidFill>
                  <a:schemeClr val="bg1"/>
                </a:solidFill>
              </a:rPr>
              <a:t>Fe'm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galwodd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i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gyhoeddi'r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rhyddid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sydd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err="1" smtClean="0">
                <a:solidFill>
                  <a:schemeClr val="bg1"/>
                </a:solidFill>
              </a:rPr>
              <a:t>i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garcharorion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blin</a:t>
            </a:r>
            <a:r>
              <a:rPr lang="en-US" sz="3900" dirty="0" smtClean="0">
                <a:solidFill>
                  <a:schemeClr val="bg1"/>
                </a:solidFill>
              </a:rPr>
              <a:t> o </a:t>
            </a:r>
            <a:r>
              <a:rPr lang="en-US" sz="3900" dirty="0" err="1" smtClean="0">
                <a:solidFill>
                  <a:schemeClr val="bg1"/>
                </a:solidFill>
              </a:rPr>
              <a:t>fewn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eu</a:t>
            </a:r>
            <a:r>
              <a:rPr lang="en-US" sz="3900" dirty="0" smtClean="0">
                <a:solidFill>
                  <a:schemeClr val="bg1"/>
                </a:solidFill>
              </a:rPr>
              <a:t> cell, 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err="1" smtClean="0">
                <a:solidFill>
                  <a:schemeClr val="bg1"/>
                </a:solidFill>
              </a:rPr>
              <a:t>fod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Duw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ein</a:t>
            </a:r>
            <a:r>
              <a:rPr lang="en-US" sz="3900" dirty="0" smtClean="0">
                <a:solidFill>
                  <a:schemeClr val="bg1"/>
                </a:solidFill>
              </a:rPr>
              <a:t> Tad </a:t>
            </a:r>
            <a:r>
              <a:rPr lang="en-US" sz="3900" dirty="0" err="1" smtClean="0">
                <a:solidFill>
                  <a:schemeClr val="bg1"/>
                </a:solidFill>
              </a:rPr>
              <a:t>yn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maddau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pob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rhyw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fai</a:t>
            </a:r>
            <a:r>
              <a:rPr lang="en-US" sz="3900" dirty="0" smtClean="0">
                <a:solidFill>
                  <a:schemeClr val="bg1"/>
                </a:solidFill>
              </a:rPr>
              <a:t>, 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err="1" smtClean="0">
                <a:solidFill>
                  <a:schemeClr val="bg1"/>
                </a:solidFill>
              </a:rPr>
              <a:t>yn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estyn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inni'r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rhodd</a:t>
            </a:r>
            <a:r>
              <a:rPr lang="en-US" sz="3900" dirty="0" smtClean="0">
                <a:solidFill>
                  <a:schemeClr val="bg1"/>
                </a:solidFill>
              </a:rPr>
              <a:t> o '</a:t>
            </a:r>
            <a:r>
              <a:rPr lang="en-US" sz="3900" dirty="0" err="1" smtClean="0">
                <a:solidFill>
                  <a:schemeClr val="bg1"/>
                </a:solidFill>
              </a:rPr>
              <a:t>fory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gwell</a:t>
            </a:r>
            <a:r>
              <a:rPr lang="en-US" sz="3900" dirty="0" smtClean="0">
                <a:solidFill>
                  <a:schemeClr val="bg1"/>
                </a:solidFill>
              </a:rPr>
              <a:t>.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GB" sz="3900" dirty="0" smtClean="0">
                <a:solidFill>
                  <a:schemeClr val="bg1"/>
                </a:solidFill>
              </a:rPr>
              <a:t/>
            </a:r>
            <a:br>
              <a:rPr lang="en-GB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1"/>
                </a:solidFill>
              </a:rPr>
              <a:t/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GB" sz="3900" dirty="0" smtClean="0">
                <a:solidFill>
                  <a:schemeClr val="bg1"/>
                </a:solidFill>
              </a:rPr>
              <a:t/>
            </a:r>
            <a:br>
              <a:rPr lang="en-GB" sz="3900" dirty="0" smtClean="0">
                <a:solidFill>
                  <a:schemeClr val="bg1"/>
                </a:solidFill>
              </a:rPr>
            </a:br>
            <a:endParaRPr lang="en-GB" sz="39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91344"/>
            <a:ext cx="8928992" cy="2957736"/>
          </a:xfrm>
        </p:spPr>
        <p:txBody>
          <a:bodyPr/>
          <a:lstStyle/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Mae </a:t>
            </a:r>
            <a:r>
              <a:rPr lang="en-US" sz="4000" i="1" dirty="0" err="1" smtClean="0">
                <a:solidFill>
                  <a:schemeClr val="bg1"/>
                </a:solidFill>
              </a:rPr>
              <a:t>Ysbryd</a:t>
            </a:r>
            <a:r>
              <a:rPr lang="en-US" sz="4000" i="1" dirty="0" smtClean="0">
                <a:solidFill>
                  <a:schemeClr val="bg1"/>
                </a:solidFill>
              </a:rPr>
              <a:t> yr </a:t>
            </a:r>
            <a:r>
              <a:rPr lang="en-US" sz="4000" i="1" dirty="0" err="1" smtClean="0">
                <a:solidFill>
                  <a:schemeClr val="bg1"/>
                </a:solidFill>
              </a:rPr>
              <a:t>Arglwydd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arnaf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,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</a:t>
            </a:r>
            <a:r>
              <a:rPr lang="en-US" sz="4000" i="1" dirty="0" err="1" smtClean="0">
                <a:solidFill>
                  <a:schemeClr val="bg1"/>
                </a:solidFill>
              </a:rPr>
              <a:t>ei</a:t>
            </a:r>
            <a:r>
              <a:rPr lang="en-US" sz="4000" i="1" dirty="0" smtClean="0">
                <a:solidFill>
                  <a:schemeClr val="bg1"/>
                </a:solidFill>
              </a:rPr>
              <a:t> law </a:t>
            </a:r>
            <a:r>
              <a:rPr lang="en-US" sz="4000" i="1" dirty="0" err="1" smtClean="0">
                <a:solidFill>
                  <a:schemeClr val="bg1"/>
                </a:solidFill>
              </a:rPr>
              <a:t>ef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a'm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tywys</a:t>
            </a:r>
            <a:r>
              <a:rPr lang="en-US" sz="4000" i="1" dirty="0" smtClean="0">
                <a:solidFill>
                  <a:schemeClr val="bg1"/>
                </a:solidFill>
              </a:rPr>
              <a:t> am </a:t>
            </a:r>
            <a:r>
              <a:rPr lang="en-US" sz="4000" i="1" dirty="0" err="1" smtClean="0">
                <a:solidFill>
                  <a:schemeClr val="bg1"/>
                </a:solidFill>
              </a:rPr>
              <a:t>ymlaen</a:t>
            </a:r>
            <a:r>
              <a:rPr lang="en-US" sz="4000" i="1" dirty="0" smtClean="0">
                <a:solidFill>
                  <a:schemeClr val="bg1"/>
                </a:solidFill>
              </a:rPr>
              <a:t>;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err="1" smtClean="0">
                <a:solidFill>
                  <a:schemeClr val="bg1"/>
                </a:solidFill>
              </a:rPr>
              <a:t>danfonodd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rannu'r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newydd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a </a:t>
            </a:r>
            <a:r>
              <a:rPr lang="en-US" sz="4000" i="1" dirty="0" err="1" smtClean="0">
                <a:solidFill>
                  <a:schemeClr val="bg1"/>
                </a:solidFill>
              </a:rPr>
              <a:t>seinio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nodyn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gobaith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fy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nghân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08520" y="1191344"/>
            <a:ext cx="8927976" cy="2957736"/>
          </a:xfrm>
        </p:spPr>
        <p:txBody>
          <a:bodyPr/>
          <a:lstStyle/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Fe'm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galwodd</a:t>
            </a:r>
            <a:r>
              <a:rPr lang="en-US" sz="4000" dirty="0" smtClean="0">
                <a:solidFill>
                  <a:schemeClr val="bg1"/>
                </a:solidFill>
              </a:rPr>
              <a:t>, do,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adfer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dall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y </a:t>
            </a:r>
            <a:r>
              <a:rPr lang="en-US" sz="4000" dirty="0" err="1" smtClean="0">
                <a:solidFill>
                  <a:schemeClr val="bg1"/>
                </a:solidFill>
              </a:rPr>
              <a:t>ddawn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weld 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glir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byd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a'u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stad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chodi'r</a:t>
            </a:r>
            <a:r>
              <a:rPr lang="en-US" sz="4000" dirty="0" smtClean="0">
                <a:solidFill>
                  <a:schemeClr val="bg1"/>
                </a:solidFill>
              </a:rPr>
              <a:t> un </a:t>
            </a:r>
            <a:r>
              <a:rPr lang="en-US" sz="4000" dirty="0" err="1" smtClean="0">
                <a:solidFill>
                  <a:schemeClr val="bg1"/>
                </a:solidFill>
              </a:rPr>
              <a:t>sy'n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gorwedd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bla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chynnig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iddo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yntau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wir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iachâd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91344"/>
            <a:ext cx="8928992" cy="2957736"/>
          </a:xfrm>
        </p:spPr>
        <p:txBody>
          <a:bodyPr/>
          <a:lstStyle/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Mae </a:t>
            </a:r>
            <a:r>
              <a:rPr lang="en-US" sz="4000" i="1" dirty="0" err="1" smtClean="0">
                <a:solidFill>
                  <a:schemeClr val="bg1"/>
                </a:solidFill>
              </a:rPr>
              <a:t>Ysbryd</a:t>
            </a:r>
            <a:r>
              <a:rPr lang="en-US" sz="4000" i="1" dirty="0" smtClean="0">
                <a:solidFill>
                  <a:schemeClr val="bg1"/>
                </a:solidFill>
              </a:rPr>
              <a:t> yr </a:t>
            </a:r>
            <a:r>
              <a:rPr lang="en-US" sz="4000" i="1" dirty="0" err="1" smtClean="0">
                <a:solidFill>
                  <a:schemeClr val="bg1"/>
                </a:solidFill>
              </a:rPr>
              <a:t>Arglwydd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arnaf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,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</a:t>
            </a:r>
            <a:r>
              <a:rPr lang="en-US" sz="4000" i="1" dirty="0" err="1" smtClean="0">
                <a:solidFill>
                  <a:schemeClr val="bg1"/>
                </a:solidFill>
              </a:rPr>
              <a:t>ei</a:t>
            </a:r>
            <a:r>
              <a:rPr lang="en-US" sz="4000" i="1" dirty="0" smtClean="0">
                <a:solidFill>
                  <a:schemeClr val="bg1"/>
                </a:solidFill>
              </a:rPr>
              <a:t> law </a:t>
            </a:r>
            <a:r>
              <a:rPr lang="en-US" sz="4000" i="1" dirty="0" err="1" smtClean="0">
                <a:solidFill>
                  <a:schemeClr val="bg1"/>
                </a:solidFill>
              </a:rPr>
              <a:t>ef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a'm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tywys</a:t>
            </a:r>
            <a:r>
              <a:rPr lang="en-US" sz="4000" i="1" dirty="0" smtClean="0">
                <a:solidFill>
                  <a:schemeClr val="bg1"/>
                </a:solidFill>
              </a:rPr>
              <a:t> am </a:t>
            </a:r>
            <a:r>
              <a:rPr lang="en-US" sz="4000" i="1" dirty="0" err="1" smtClean="0">
                <a:solidFill>
                  <a:schemeClr val="bg1"/>
                </a:solidFill>
              </a:rPr>
              <a:t>ymlaen</a:t>
            </a:r>
            <a:r>
              <a:rPr lang="en-US" sz="4000" i="1" dirty="0" smtClean="0">
                <a:solidFill>
                  <a:schemeClr val="bg1"/>
                </a:solidFill>
              </a:rPr>
              <a:t>;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err="1" smtClean="0">
                <a:solidFill>
                  <a:schemeClr val="bg1"/>
                </a:solidFill>
              </a:rPr>
              <a:t>danfonodd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rannu'r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newydd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a </a:t>
            </a:r>
            <a:r>
              <a:rPr lang="en-US" sz="4000" i="1" dirty="0" err="1" smtClean="0">
                <a:solidFill>
                  <a:schemeClr val="bg1"/>
                </a:solidFill>
              </a:rPr>
              <a:t>seinio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nodyn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gobaith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fy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nghân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24544" y="1191344"/>
            <a:ext cx="8567936" cy="2957736"/>
          </a:xfrm>
        </p:spPr>
        <p:txBody>
          <a:bodyPr/>
          <a:lstStyle/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Fe'm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galwodd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gyhoeddi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yma'n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glir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ei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bod</a:t>
            </a:r>
            <a:r>
              <a:rPr lang="en-US" sz="4000" dirty="0" smtClean="0">
                <a:solidFill>
                  <a:schemeClr val="bg1"/>
                </a:solidFill>
              </a:rPr>
              <a:t> hi </a:t>
            </a:r>
            <a:r>
              <a:rPr lang="en-US" sz="4000" dirty="0" err="1" smtClean="0">
                <a:solidFill>
                  <a:schemeClr val="bg1"/>
                </a:solidFill>
              </a:rPr>
              <a:t>nawr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flwyddyn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Jwbilî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cawn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flasu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oll</a:t>
            </a:r>
            <a:r>
              <a:rPr lang="en-US" sz="4000" dirty="0" smtClean="0">
                <a:solidFill>
                  <a:schemeClr val="bg1"/>
                </a:solidFill>
              </a:rPr>
              <a:t> o </a:t>
            </a:r>
            <a:r>
              <a:rPr lang="en-US" sz="4000" dirty="0" err="1" smtClean="0">
                <a:solidFill>
                  <a:schemeClr val="bg1"/>
                </a:solidFill>
              </a:rPr>
              <a:t>arlwy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ffafor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Duw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phrofi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grym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gariad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ynom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ni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964488" cy="3384376"/>
          </a:xfrm>
        </p:spPr>
        <p:txBody>
          <a:bodyPr/>
          <a:lstStyle/>
          <a:p>
            <a:pPr algn="l"/>
            <a:r>
              <a:rPr lang="en-US" sz="4000" i="1" dirty="0" smtClean="0">
                <a:solidFill>
                  <a:schemeClr val="bg1"/>
                </a:solidFill>
              </a:rPr>
              <a:t>Mae </a:t>
            </a:r>
            <a:r>
              <a:rPr lang="en-US" sz="4000" i="1" dirty="0" err="1" smtClean="0">
                <a:solidFill>
                  <a:schemeClr val="bg1"/>
                </a:solidFill>
              </a:rPr>
              <a:t>Ysbryd</a:t>
            </a:r>
            <a:r>
              <a:rPr lang="en-US" sz="4000" i="1" dirty="0" smtClean="0">
                <a:solidFill>
                  <a:schemeClr val="bg1"/>
                </a:solidFill>
              </a:rPr>
              <a:t> yr </a:t>
            </a:r>
            <a:r>
              <a:rPr lang="en-US" sz="4000" i="1" dirty="0" err="1" smtClean="0">
                <a:solidFill>
                  <a:schemeClr val="bg1"/>
                </a:solidFill>
              </a:rPr>
              <a:t>Arglwydd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arnaf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,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</a:t>
            </a:r>
            <a:r>
              <a:rPr lang="en-US" sz="4000" i="1" dirty="0" err="1" smtClean="0">
                <a:solidFill>
                  <a:schemeClr val="bg1"/>
                </a:solidFill>
              </a:rPr>
              <a:t>ei</a:t>
            </a:r>
            <a:r>
              <a:rPr lang="en-US" sz="4000" i="1" dirty="0" smtClean="0">
                <a:solidFill>
                  <a:schemeClr val="bg1"/>
                </a:solidFill>
              </a:rPr>
              <a:t> law </a:t>
            </a:r>
            <a:r>
              <a:rPr lang="en-US" sz="4000" i="1" dirty="0" err="1" smtClean="0">
                <a:solidFill>
                  <a:schemeClr val="bg1"/>
                </a:solidFill>
              </a:rPr>
              <a:t>ef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a'm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tywys</a:t>
            </a:r>
            <a:r>
              <a:rPr lang="en-US" sz="4000" i="1" dirty="0" smtClean="0">
                <a:solidFill>
                  <a:schemeClr val="bg1"/>
                </a:solidFill>
              </a:rPr>
              <a:t> am </a:t>
            </a:r>
            <a:r>
              <a:rPr lang="en-US" sz="4000" i="1" dirty="0" err="1" smtClean="0">
                <a:solidFill>
                  <a:schemeClr val="bg1"/>
                </a:solidFill>
              </a:rPr>
              <a:t>ymlaen</a:t>
            </a:r>
            <a:r>
              <a:rPr lang="en-US" sz="4000" i="1" dirty="0" smtClean="0">
                <a:solidFill>
                  <a:schemeClr val="bg1"/>
                </a:solidFill>
              </a:rPr>
              <a:t>;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err="1" smtClean="0">
                <a:solidFill>
                  <a:schemeClr val="bg1"/>
                </a:solidFill>
              </a:rPr>
              <a:t>danfonodd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rannu'r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newydd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br>
              <a:rPr lang="en-US" sz="4000" i="1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	a </a:t>
            </a:r>
            <a:r>
              <a:rPr lang="en-US" sz="4000" i="1" dirty="0" err="1" smtClean="0">
                <a:solidFill>
                  <a:schemeClr val="bg1"/>
                </a:solidFill>
              </a:rPr>
              <a:t>seinio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nodyn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gobaith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yn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fy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nghân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/>
            </a:r>
            <a:br>
              <a:rPr lang="en-GB" sz="2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cs typeface="Arial" pitchFamily="34" charset="0"/>
              </a:rPr>
              <a:t>						</a:t>
            </a:r>
            <a:endParaRPr lang="en-GB" sz="40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3933056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9992" y="6453336"/>
            <a:ext cx="453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Arial" pitchFamily="34" charset="0"/>
                <a:cs typeface="Arial" pitchFamily="34" charset="0"/>
              </a:rPr>
              <a:t>PETER </a:t>
            </a:r>
            <a:r>
              <a:rPr lang="cy-GB" sz="1400" dirty="0">
                <a:latin typeface="Arial" pitchFamily="34" charset="0"/>
                <a:cs typeface="Arial" pitchFamily="34" charset="0"/>
              </a:rPr>
              <a:t>M.THOMAS Defnyddiwyd drwy ganiatâd.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90</Words>
  <Application>Microsoft Office PowerPoint</Application>
  <PresentationFormat>On-screen Show (4:3)</PresentationFormat>
  <Paragraphs>28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Lucida Sans Unicode</vt:lpstr>
      <vt:lpstr>Times New Roman</vt:lpstr>
      <vt:lpstr>Webdings</vt:lpstr>
      <vt:lpstr>Default Design</vt:lpstr>
      <vt:lpstr>Mae Ysbryd yr Arglwydd arnaf fi,   ei law ef a'm tywys am ymlaen; danfonodd fi i rannu'r newydd da   a seinio nodyn gobaith yn fy nghân.     </vt:lpstr>
      <vt:lpstr>Fe'm galwodd i gyhoeddi'r newydd da  fod cyfoeth gwir ar gael i deulu'r tlawd,  ac am ein bod drwy Grist yn blant i Dduw  cofleidiwn bawb yn gyfaill ac yn frawd.   </vt:lpstr>
      <vt:lpstr>Mae Ysbryd yr Arglwydd arnaf fi,   ei law ef a'm tywys am ymlaen; danfonodd fi i rannu'r newydd da   a seinio nodyn gobaith yn fy nghân.     </vt:lpstr>
      <vt:lpstr>Fe'm galwodd i gyhoeddi'r rhyddid sydd  i garcharorion blin o fewn eu cell,  fod Duw ein Tad yn maddau pob rhyw fai,  yn estyn inni'r rhodd o 'fory gwell.    </vt:lpstr>
      <vt:lpstr>Mae Ysbryd yr Arglwydd arnaf fi,   ei law ef a'm tywys am ymlaen; danfonodd fi i rannu'r newydd da   a seinio nodyn gobaith yn fy nghân.     </vt:lpstr>
      <vt:lpstr>Fe'm galwodd, do, i adfer i rai dall  y ddawn i weld yn glir y byd a'u stad,  a chodi'r un sy'n gorwedd dan ei bla  a chynnig iddo yntau wir iachâd.    </vt:lpstr>
      <vt:lpstr>Mae Ysbryd yr Arglwydd arnaf fi,   ei law ef a'm tywys am ymlaen; danfonodd fi i rannu'r newydd da   a seinio nodyn gobaith yn fy nghân.     </vt:lpstr>
      <vt:lpstr>Fe'm galwodd i gyhoeddi yma'n glir  ei bod hi nawr yn flwyddyn Jwbilî:  cawn flasu oll o arlwy ffafor Duw a phrofi grym ei gariad ynom ni.      </vt:lpstr>
      <vt:lpstr>Mae Ysbryd yr Arglwydd arnaf fi,   ei law ef a'm tywys am ymlaen; danfonodd fi i rannu'r newydd da   a seinio nodyn gobaith yn fy nghân.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272</cp:revision>
  <dcterms:modified xsi:type="dcterms:W3CDTF">2016-01-28T11:27:25Z</dcterms:modified>
</cp:coreProperties>
</file>