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88" r:id="rId2"/>
    <p:sldId id="58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89323" y="716498"/>
            <a:ext cx="778713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  <a:cs typeface="Arial" pitchFamily="34" charset="0"/>
              </a:rPr>
              <a:t>O </a:t>
            </a:r>
            <a:r>
              <a:rPr lang="en-US" sz="4000" dirty="0" err="1">
                <a:latin typeface="+mj-lt"/>
                <a:cs typeface="Arial" pitchFamily="34" charset="0"/>
              </a:rPr>
              <a:t>tyred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r>
              <a:rPr lang="en-US" sz="4000" dirty="0" err="1">
                <a:latin typeface="+mj-lt"/>
                <a:cs typeface="Arial" pitchFamily="34" charset="0"/>
              </a:rPr>
              <a:t>raslon</a:t>
            </a:r>
            <a:r>
              <a:rPr lang="en-US" sz="4000" dirty="0">
                <a:latin typeface="+mj-lt"/>
                <a:cs typeface="Arial" pitchFamily="34" charset="0"/>
              </a:rPr>
              <a:t> angel </a:t>
            </a:r>
            <a:r>
              <a:rPr lang="en-US" sz="4000" dirty="0" err="1">
                <a:latin typeface="+mj-lt"/>
                <a:cs typeface="Arial" pitchFamily="34" charset="0"/>
              </a:rPr>
              <a:t>Duw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cynhyrfa'r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dyfroedd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hyn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 err="1">
                <a:latin typeface="+mj-lt"/>
                <a:cs typeface="Arial" pitchFamily="34" charset="0"/>
              </a:rPr>
              <a:t>lle'r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erys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gwywedigion</a:t>
            </a:r>
            <a:r>
              <a:rPr lang="en-US" sz="4000" dirty="0">
                <a:latin typeface="+mj-lt"/>
                <a:cs typeface="Arial" pitchFamily="34" charset="0"/>
              </a:rPr>
              <a:t> bro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amdanat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wrth</a:t>
            </a:r>
            <a:r>
              <a:rPr lang="en-US" sz="4000" dirty="0"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latin typeface="+mj-lt"/>
                <a:cs typeface="Arial" pitchFamily="34" charset="0"/>
              </a:rPr>
              <a:t>llyn</a:t>
            </a:r>
            <a:r>
              <a:rPr lang="en-US" sz="4000" dirty="0">
                <a:latin typeface="+mj-lt"/>
                <a:cs typeface="Arial" pitchFamily="34" charset="0"/>
              </a:rPr>
              <a:t>: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 err="1">
                <a:latin typeface="+mj-lt"/>
                <a:cs typeface="Arial" pitchFamily="34" charset="0"/>
              </a:rPr>
              <a:t>ni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feddwn</a:t>
            </a:r>
            <a:r>
              <a:rPr lang="en-US" sz="4000" dirty="0">
                <a:latin typeface="+mj-lt"/>
                <a:cs typeface="Arial" pitchFamily="34" charset="0"/>
              </a:rPr>
              <a:t> neb </a:t>
            </a:r>
            <a:r>
              <a:rPr lang="en-US" sz="4000" dirty="0" err="1">
                <a:latin typeface="+mj-lt"/>
                <a:cs typeface="Arial" pitchFamily="34" charset="0"/>
              </a:rPr>
              <a:t>i'n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bwrw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i'r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dŵr</a:t>
            </a:r>
            <a:r>
              <a:rPr lang="en-US" sz="4000" dirty="0">
                <a:latin typeface="+mj-lt"/>
                <a:cs typeface="Arial" pitchFamily="34" charset="0"/>
              </a:rPr>
              <a:t/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</a:t>
            </a:r>
            <a:r>
              <a:rPr lang="en-US" sz="4000" dirty="0" err="1">
                <a:latin typeface="+mj-lt"/>
                <a:cs typeface="Arial" pitchFamily="34" charset="0"/>
              </a:rPr>
              <a:t>i'n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golchi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a'n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hiacháu</a:t>
            </a:r>
            <a:r>
              <a:rPr lang="en-US" sz="4000" dirty="0">
                <a:latin typeface="+mj-lt"/>
                <a:cs typeface="Arial" pitchFamily="34" charset="0"/>
              </a:rPr>
              <a:t>;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 err="1">
                <a:latin typeface="+mj-lt"/>
                <a:cs typeface="Arial" pitchFamily="34" charset="0"/>
              </a:rPr>
              <a:t>tydi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yn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unig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fedd</a:t>
            </a:r>
            <a:r>
              <a:rPr lang="en-US" sz="4000" dirty="0">
                <a:latin typeface="+mj-lt"/>
                <a:cs typeface="Arial" pitchFamily="34" charset="0"/>
              </a:rPr>
              <a:t> y </a:t>
            </a:r>
            <a:r>
              <a:rPr lang="en-US" sz="4000" dirty="0" err="1">
                <a:latin typeface="+mj-lt"/>
                <a:cs typeface="Arial" pitchFamily="34" charset="0"/>
              </a:rPr>
              <a:t>grym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br>
              <a:rPr lang="en-US" sz="4000" dirty="0">
                <a:latin typeface="+mj-lt"/>
                <a:cs typeface="Arial" pitchFamily="34" charset="0"/>
              </a:rPr>
            </a:br>
            <a:r>
              <a:rPr lang="en-US" sz="4000" dirty="0">
                <a:latin typeface="+mj-lt"/>
                <a:cs typeface="Arial" pitchFamily="34" charset="0"/>
              </a:rPr>
              <a:t>	O </a:t>
            </a:r>
            <a:r>
              <a:rPr lang="en-US" sz="4000" dirty="0" err="1">
                <a:latin typeface="+mj-lt"/>
                <a:cs typeface="Arial" pitchFamily="34" charset="0"/>
              </a:rPr>
              <a:t>tyred</a:t>
            </a:r>
            <a:r>
              <a:rPr lang="en-US" sz="4000" dirty="0">
                <a:latin typeface="+mj-lt"/>
                <a:cs typeface="Arial" pitchFamily="34" charset="0"/>
              </a:rPr>
              <a:t>, </a:t>
            </a:r>
            <a:r>
              <a:rPr lang="en-US" sz="4000" dirty="0" err="1">
                <a:latin typeface="+mj-lt"/>
                <a:cs typeface="Arial" pitchFamily="34" charset="0"/>
              </a:rPr>
              <a:t>mae'n</a:t>
            </a:r>
            <a:r>
              <a:rPr lang="en-US" sz="4000" dirty="0">
                <a:latin typeface="+mj-lt"/>
                <a:cs typeface="Arial" pitchFamily="34" charset="0"/>
              </a:rPr>
              <a:t> </a:t>
            </a:r>
            <a:r>
              <a:rPr lang="en-US" sz="4000" dirty="0" err="1">
                <a:latin typeface="+mj-lt"/>
                <a:cs typeface="Arial" pitchFamily="34" charset="0"/>
              </a:rPr>
              <a:t>hwyrhau</a:t>
            </a:r>
            <a:r>
              <a:rPr lang="en-US" sz="4000" dirty="0">
                <a:latin typeface="+mj-lt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210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050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936544" y="476672"/>
            <a:ext cx="7739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j-lt"/>
              </a:rPr>
              <a:t>Yn nhŷ trugaredd aros wnawn </a:t>
            </a:r>
            <a:br>
              <a:rPr lang="cy-GB" sz="4000" dirty="0">
                <a:latin typeface="+mj-lt"/>
              </a:rPr>
            </a:br>
            <a:r>
              <a:rPr lang="cy-GB" sz="4000" dirty="0">
                <a:latin typeface="+mj-lt"/>
              </a:rPr>
              <a:t>	a hiraeth dan bob bron </a:t>
            </a:r>
            <a:br>
              <a:rPr lang="cy-GB" sz="4000" dirty="0">
                <a:latin typeface="+mj-lt"/>
              </a:rPr>
            </a:br>
            <a:r>
              <a:rPr lang="cy-GB" sz="4000" dirty="0">
                <a:latin typeface="+mj-lt"/>
              </a:rPr>
              <a:t>am nad oes cyffro yn y llyn </a:t>
            </a:r>
            <a:br>
              <a:rPr lang="cy-GB" sz="4000" dirty="0">
                <a:latin typeface="+mj-lt"/>
              </a:rPr>
            </a:br>
            <a:r>
              <a:rPr lang="cy-GB" sz="4000" dirty="0">
                <a:latin typeface="+mj-lt"/>
              </a:rPr>
              <a:t>	nac ymchwydd yn ei don: </a:t>
            </a:r>
            <a:br>
              <a:rPr lang="cy-GB" sz="4000" dirty="0">
                <a:latin typeface="+mj-lt"/>
              </a:rPr>
            </a:br>
            <a:r>
              <a:rPr lang="cy-GB" sz="4000" dirty="0">
                <a:latin typeface="+mj-lt"/>
              </a:rPr>
              <a:t>pwy ŵyr nad heddiw deui di </a:t>
            </a:r>
            <a:br>
              <a:rPr lang="cy-GB" sz="4000" dirty="0">
                <a:latin typeface="+mj-lt"/>
              </a:rPr>
            </a:br>
            <a:r>
              <a:rPr lang="cy-GB" sz="4000" dirty="0">
                <a:latin typeface="+mj-lt"/>
              </a:rPr>
              <a:t>	drwy'r pyrth i lan y dŵr? </a:t>
            </a:r>
            <a:br>
              <a:rPr lang="cy-GB" sz="4000" dirty="0">
                <a:latin typeface="+mj-lt"/>
              </a:rPr>
            </a:br>
            <a:r>
              <a:rPr lang="cy-GB" sz="4000" dirty="0">
                <a:latin typeface="+mj-lt"/>
              </a:rPr>
              <a:t>Tydi yn unig fedd y grym, </a:t>
            </a:r>
            <a:br>
              <a:rPr lang="cy-GB" sz="4000" dirty="0">
                <a:latin typeface="+mj-lt"/>
              </a:rPr>
            </a:br>
            <a:r>
              <a:rPr lang="cy-GB" sz="4000" dirty="0">
                <a:latin typeface="+mj-lt"/>
              </a:rPr>
              <a:t>	atgyfodedig Ŵr</a:t>
            </a:r>
            <a:r>
              <a:rPr lang="cy-GB" sz="4000" dirty="0" smtClean="0">
                <a:latin typeface="+mj-lt"/>
              </a:rPr>
              <a:t>.</a:t>
            </a:r>
            <a:endParaRPr lang="cy-GB" sz="4000" dirty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022499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26667" y="6453336"/>
            <a:ext cx="4110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+mj-lt"/>
              </a:rPr>
              <a:t>MAURICE </a:t>
            </a:r>
            <a:r>
              <a:rPr lang="en-US" sz="1400" dirty="0" smtClean="0">
                <a:latin typeface="+mj-lt"/>
              </a:rPr>
              <a:t>LOADER, </a:t>
            </a:r>
            <a:r>
              <a:rPr lang="en-US" sz="1400" dirty="0" err="1" smtClean="0">
                <a:latin typeface="+mj-lt"/>
              </a:rPr>
              <a:t>defnyddiwyd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drwy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ganiatâd</a:t>
            </a:r>
            <a:r>
              <a:rPr lang="en-US" sz="1400" dirty="0">
                <a:latin typeface="+mj-lt"/>
              </a:rPr>
              <a:t>.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081814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</TotalTime>
  <Words>24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315</cp:revision>
  <dcterms:modified xsi:type="dcterms:W3CDTF">2016-01-19T12:58:11Z</dcterms:modified>
</cp:coreProperties>
</file>