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sldIdLst>
    <p:sldId id="270" r:id="rId2"/>
    <p:sldId id="271" r:id="rId3"/>
    <p:sldId id="272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-10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-10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-10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-10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-10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-10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-10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-10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-10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23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96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608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5400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29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72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056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92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75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0037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594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6982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041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6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Caneuon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Ffydd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209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y-GB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cy-GB" sz="5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ebdings" pitchFamily="18" charset="2"/>
              </a:rPr>
              <a:t>4</a:t>
            </a:r>
            <a:endParaRPr kumimoji="0" lang="cy-GB" altLang="cy-GB" sz="5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Webdings" pitchFamily="18" charset="2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683568" y="644490"/>
            <a:ext cx="828092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cs typeface="Arial" pitchFamily="34" charset="0"/>
              </a:rPr>
              <a:t>Anfeidrol</a:t>
            </a: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cs typeface="Arial" pitchFamily="34" charset="0"/>
              </a:rPr>
              <a:t>Greawdwr</a:t>
            </a: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 a Thad,</a:t>
            </a:r>
            <a:b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cs typeface="Arial" pitchFamily="34" charset="0"/>
              </a:rPr>
              <a:t>rhagluniwr</a:t>
            </a: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cs typeface="Arial" pitchFamily="34" charset="0"/>
              </a:rPr>
              <a:t>holl</a:t>
            </a: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cs typeface="Arial" pitchFamily="34" charset="0"/>
              </a:rPr>
              <a:t>oesoedd</a:t>
            </a: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 y </a:t>
            </a:r>
            <a:r>
              <a:rPr lang="en-US" sz="4000" dirty="0" err="1" smtClean="0">
                <a:solidFill>
                  <a:schemeClr val="bg1"/>
                </a:solidFill>
                <a:cs typeface="Arial" pitchFamily="34" charset="0"/>
              </a:rPr>
              <a:t>llawr</a:t>
            </a: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: </a:t>
            </a:r>
            <a:b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cs typeface="Arial" pitchFamily="34" charset="0"/>
              </a:rPr>
              <a:t>er</a:t>
            </a: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cs typeface="Arial" pitchFamily="34" charset="0"/>
              </a:rPr>
              <a:t>trigo</a:t>
            </a: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cs typeface="Arial" pitchFamily="34" charset="0"/>
              </a:rPr>
              <a:t>uwchlaw</a:t>
            </a: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cs typeface="Arial" pitchFamily="34" charset="0"/>
              </a:rPr>
              <a:t>pob</a:t>
            </a: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cs typeface="Arial" pitchFamily="34" charset="0"/>
              </a:rPr>
              <a:t>mawrhad</a:t>
            </a: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, </a:t>
            </a:r>
            <a:b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	O </a:t>
            </a:r>
            <a:r>
              <a:rPr lang="en-US" sz="4000" dirty="0" err="1" smtClean="0">
                <a:solidFill>
                  <a:schemeClr val="bg1"/>
                </a:solidFill>
                <a:cs typeface="Arial" pitchFamily="34" charset="0"/>
              </a:rPr>
              <a:t>derbyn</a:t>
            </a: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cs typeface="Arial" pitchFamily="34" charset="0"/>
              </a:rPr>
              <a:t>ein</a:t>
            </a: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cs typeface="Arial" pitchFamily="34" charset="0"/>
              </a:rPr>
              <a:t>diolch</a:t>
            </a: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cs typeface="Arial" pitchFamily="34" charset="0"/>
              </a:rPr>
              <a:t>yn</a:t>
            </a: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cs typeface="Arial" pitchFamily="34" charset="0"/>
              </a:rPr>
              <a:t>awr</a:t>
            </a: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. </a:t>
            </a:r>
            <a:b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Wrth gofio </a:t>
            </a:r>
            <a:r>
              <a:rPr lang="en-US" sz="4000" dirty="0" err="1" smtClean="0">
                <a:solidFill>
                  <a:schemeClr val="bg1"/>
                </a:solidFill>
                <a:cs typeface="Arial" pitchFamily="34" charset="0"/>
              </a:rPr>
              <a:t>dy</a:t>
            </a: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cs typeface="Arial" pitchFamily="34" charset="0"/>
              </a:rPr>
              <a:t>ddoniau</a:t>
            </a: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cs typeface="Arial" pitchFamily="34" charset="0"/>
              </a:rPr>
              <a:t>erioed</a:t>
            </a: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cs typeface="Arial" pitchFamily="34" charset="0"/>
              </a:rPr>
              <a:t>rhyfeddwn</a:t>
            </a: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cs typeface="Arial" pitchFamily="34" charset="0"/>
              </a:rPr>
              <a:t>dosturi</a:t>
            </a: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cs typeface="Arial" pitchFamily="34" charset="0"/>
              </a:rPr>
              <a:t>mor</a:t>
            </a: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cs typeface="Arial" pitchFamily="34" charset="0"/>
              </a:rPr>
              <a:t>fawr</a:t>
            </a: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: </a:t>
            </a:r>
            <a:b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cs typeface="Arial" pitchFamily="34" charset="0"/>
              </a:rPr>
              <a:t>anfeidrol</a:t>
            </a: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cs typeface="Arial" pitchFamily="34" charset="0"/>
              </a:rPr>
              <a:t>Greawdwr</a:t>
            </a: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 a Thad, </a:t>
            </a:r>
            <a:b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cs typeface="Arial" pitchFamily="34" charset="0"/>
              </a:rPr>
              <a:t>rhagluniwr</a:t>
            </a: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cs typeface="Arial" pitchFamily="34" charset="0"/>
              </a:rPr>
              <a:t>holl</a:t>
            </a: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cs typeface="Arial" pitchFamily="34" charset="0"/>
              </a:rPr>
              <a:t>oesoedd</a:t>
            </a: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 y </a:t>
            </a:r>
            <a:r>
              <a:rPr lang="en-US" sz="4000" dirty="0" err="1" smtClean="0">
                <a:solidFill>
                  <a:schemeClr val="bg1"/>
                </a:solidFill>
                <a:cs typeface="Arial" pitchFamily="34" charset="0"/>
              </a:rPr>
              <a:t>llawr</a:t>
            </a:r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8980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cy-GB" sz="5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ebdings" pitchFamily="18" charset="2"/>
              </a:rPr>
              <a:t>4</a:t>
            </a:r>
            <a:endParaRPr kumimoji="0" lang="cy-GB" altLang="cy-GB" sz="5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Webdings" pitchFamily="18" charset="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99592" y="478559"/>
            <a:ext cx="806489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Afonydd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dy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gariad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di-drai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yw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trefn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dy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ragluniaeth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gyd</a:t>
            </a:r>
            <a:r>
              <a:rPr lang="en-US" sz="4000" dirty="0" smtClean="0">
                <a:solidFill>
                  <a:schemeClr val="bg1"/>
                </a:solidFill>
              </a:rPr>
              <a:t>,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ac </a:t>
            </a:r>
            <a:r>
              <a:rPr lang="en-US" sz="4000" dirty="0" err="1" smtClean="0">
                <a:solidFill>
                  <a:schemeClr val="bg1"/>
                </a:solidFill>
              </a:rPr>
              <a:t>nid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yw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eu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ffrydiau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yn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llai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er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gwaethaf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holl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bechod</a:t>
            </a:r>
            <a:r>
              <a:rPr lang="en-US" sz="4000" dirty="0" smtClean="0">
                <a:solidFill>
                  <a:schemeClr val="bg1"/>
                </a:solidFill>
              </a:rPr>
              <a:t> y </a:t>
            </a:r>
            <a:r>
              <a:rPr lang="en-US" sz="4000" dirty="0" err="1" smtClean="0">
                <a:solidFill>
                  <a:schemeClr val="bg1"/>
                </a:solidFill>
              </a:rPr>
              <a:t>byd</a:t>
            </a:r>
            <a:r>
              <a:rPr lang="en-US" sz="4000" dirty="0" smtClean="0">
                <a:solidFill>
                  <a:schemeClr val="bg1"/>
                </a:solidFill>
              </a:rPr>
              <a:t>.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O </a:t>
            </a:r>
            <a:r>
              <a:rPr lang="en-US" sz="4000" dirty="0" err="1" smtClean="0">
                <a:solidFill>
                  <a:schemeClr val="bg1"/>
                </a:solidFill>
              </a:rPr>
              <a:t>maddau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anwiredd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dy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blant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gerbron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trugareddau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mor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ddrud</a:t>
            </a:r>
            <a:r>
              <a:rPr lang="en-US" sz="4000" dirty="0" smtClean="0">
                <a:solidFill>
                  <a:schemeClr val="bg1"/>
                </a:solidFill>
              </a:rPr>
              <a:t>: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err="1" smtClean="0">
                <a:solidFill>
                  <a:schemeClr val="bg1"/>
                </a:solidFill>
              </a:rPr>
              <a:t>afonydd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dy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gariad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di-drai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yw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trefn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dy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ragluniaeth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gyd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3937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611560" y="478559"/>
            <a:ext cx="8676456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Mae'n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gobaith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yng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ngafael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dy</a:t>
            </a:r>
            <a:r>
              <a:rPr lang="en-US" sz="4000" dirty="0" smtClean="0">
                <a:solidFill>
                  <a:schemeClr val="bg1"/>
                </a:solidFill>
              </a:rPr>
              <a:t> law,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na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ollwng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mohonom</a:t>
            </a:r>
            <a:r>
              <a:rPr lang="en-US" sz="4000" dirty="0" smtClean="0">
                <a:solidFill>
                  <a:schemeClr val="bg1"/>
                </a:solidFill>
              </a:rPr>
              <a:t>, O </a:t>
            </a:r>
            <a:r>
              <a:rPr lang="en-US" sz="4000" dirty="0" err="1" smtClean="0">
                <a:solidFill>
                  <a:schemeClr val="bg1"/>
                </a:solidFill>
              </a:rPr>
              <a:t>Dduw</a:t>
            </a:r>
            <a:r>
              <a:rPr lang="en-US" sz="4000" dirty="0" smtClean="0">
                <a:solidFill>
                  <a:schemeClr val="bg1"/>
                </a:solidFill>
              </a:rPr>
              <a:t>: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o </a:t>
            </a:r>
            <a:r>
              <a:rPr lang="en-US" sz="4000" dirty="0" err="1" smtClean="0">
                <a:solidFill>
                  <a:schemeClr val="bg1"/>
                </a:solidFill>
              </a:rPr>
              <a:t>bennau'r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mynyddoedd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fe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ddaw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caniadau'r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baradwys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i'n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clyw</a:t>
            </a:r>
            <a:r>
              <a:rPr lang="en-US" sz="4000" dirty="0" smtClean="0">
                <a:solidFill>
                  <a:schemeClr val="bg1"/>
                </a:solidFill>
              </a:rPr>
              <a:t>.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Rho </a:t>
            </a:r>
            <a:r>
              <a:rPr lang="en-US" sz="4000" dirty="0" err="1" smtClean="0">
                <a:solidFill>
                  <a:schemeClr val="bg1"/>
                </a:solidFill>
              </a:rPr>
              <a:t>inni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lawenydd</a:t>
            </a:r>
            <a:r>
              <a:rPr lang="en-US" sz="4000" dirty="0" smtClean="0">
                <a:solidFill>
                  <a:schemeClr val="bg1"/>
                </a:solidFill>
              </a:rPr>
              <a:t> y </a:t>
            </a:r>
            <a:r>
              <a:rPr lang="en-US" sz="4000" dirty="0" err="1" smtClean="0">
                <a:solidFill>
                  <a:schemeClr val="bg1"/>
                </a:solidFill>
              </a:rPr>
              <a:t>wledd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sydd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yno'n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ein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disgwyl</a:t>
            </a:r>
            <a:r>
              <a:rPr lang="en-US" sz="4000" dirty="0" smtClean="0">
                <a:solidFill>
                  <a:schemeClr val="bg1"/>
                </a:solidFill>
              </a:rPr>
              <a:t> bob </a:t>
            </a:r>
            <a:r>
              <a:rPr lang="en-US" sz="4000" dirty="0" err="1" smtClean="0">
                <a:solidFill>
                  <a:schemeClr val="bg1"/>
                </a:solidFill>
              </a:rPr>
              <a:t>awr</a:t>
            </a:r>
            <a:r>
              <a:rPr lang="en-US" sz="4000" dirty="0" smtClean="0">
                <a:solidFill>
                  <a:schemeClr val="bg1"/>
                </a:solidFill>
              </a:rPr>
              <a:t>: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err="1" smtClean="0">
                <a:solidFill>
                  <a:schemeClr val="bg1"/>
                </a:solidFill>
              </a:rPr>
              <a:t>anfeidrol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Greawdwr</a:t>
            </a:r>
            <a:r>
              <a:rPr lang="en-US" sz="4000" dirty="0" smtClean="0">
                <a:solidFill>
                  <a:schemeClr val="bg1"/>
                </a:solidFill>
              </a:rPr>
              <a:t> a Thad,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rhagluniwr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holl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oesoedd</a:t>
            </a:r>
            <a:r>
              <a:rPr lang="en-US" sz="4000" dirty="0" smtClean="0">
                <a:solidFill>
                  <a:schemeClr val="bg1"/>
                </a:solidFill>
              </a:rPr>
              <a:t> y </a:t>
            </a:r>
            <a:r>
              <a:rPr lang="en-US" sz="4000" dirty="0" err="1" smtClean="0">
                <a:solidFill>
                  <a:schemeClr val="bg1"/>
                </a:solidFill>
              </a:rPr>
              <a:t>llawr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br>
              <a:rPr lang="en-US" sz="4000" dirty="0" smtClean="0">
                <a:solidFill>
                  <a:schemeClr val="bg1"/>
                </a:solidFill>
              </a:rPr>
            </a:br>
            <a:endParaRPr lang="en-GB" sz="4000" dirty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					SIMON </a:t>
            </a:r>
            <a:r>
              <a:rPr lang="en-US" sz="1400" dirty="0" smtClean="0">
                <a:solidFill>
                  <a:schemeClr val="bg1"/>
                </a:solidFill>
              </a:rPr>
              <a:t>B. JONES, </a:t>
            </a:r>
            <a:r>
              <a:rPr lang="en-US" sz="1400" dirty="0">
                <a:solidFill>
                  <a:schemeClr val="bg1"/>
                </a:solidFill>
              </a:rPr>
              <a:t>1894-1964 </a:t>
            </a:r>
            <a:r>
              <a:rPr lang="en-US" sz="1400" dirty="0" err="1">
                <a:solidFill>
                  <a:schemeClr val="bg1"/>
                </a:solidFill>
              </a:rPr>
              <a:t>Defnyddiwyd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drwy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ganiatâd</a:t>
            </a:r>
            <a:r>
              <a:rPr lang="en-US" sz="1400" dirty="0">
                <a:solidFill>
                  <a:schemeClr val="bg1"/>
                </a:solidFill>
              </a:rPr>
              <a:t> Jon Meirion Jones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164995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76</TotalTime>
  <Words>22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Lucida Sans Unicode</vt:lpstr>
      <vt:lpstr>Times New Roman</vt:lpstr>
      <vt:lpstr>Webdings</vt:lpstr>
      <vt:lpstr>ヒラギノ角ゴ Pro W3</vt:lpstr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Aled Davies</dc:creator>
  <cp:lastModifiedBy>G Jenkins</cp:lastModifiedBy>
  <cp:revision>29</cp:revision>
  <dcterms:created xsi:type="dcterms:W3CDTF">2012-07-09T08:30:49Z</dcterms:created>
  <dcterms:modified xsi:type="dcterms:W3CDTF">2016-01-28T12:00:09Z</dcterms:modified>
</cp:coreProperties>
</file>