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4"/>
  </p:notesMasterIdLst>
  <p:sldIdLst>
    <p:sldId id="430" r:id="rId2"/>
    <p:sldId id="432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105" d="100"/>
          <a:sy n="105" d="100"/>
        </p:scale>
        <p:origin x="1890" y="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3568" y="620688"/>
            <a:ext cx="831701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>
                <a:latin typeface="+mj-lt"/>
              </a:rPr>
              <a:t>Wyddoch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chwi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pwy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wnaeth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haf</a:t>
            </a:r>
            <a:r>
              <a:rPr lang="en-US" sz="4000" dirty="0">
                <a:latin typeface="+mj-lt"/>
              </a:rPr>
              <a:t>?</a:t>
            </a:r>
            <a:br>
              <a:rPr lang="en-US" sz="4000" dirty="0">
                <a:latin typeface="+mj-lt"/>
              </a:rPr>
            </a:br>
            <a:r>
              <a:rPr lang="en-US" sz="4000" dirty="0">
                <a:latin typeface="+mj-lt"/>
              </a:rPr>
              <a:t>	Neb </a:t>
            </a:r>
            <a:r>
              <a:rPr lang="en-US" sz="4000" dirty="0" err="1">
                <a:latin typeface="+mj-lt"/>
              </a:rPr>
              <a:t>ond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Duw</a:t>
            </a:r>
            <a:r>
              <a:rPr lang="en-US" sz="4000" dirty="0">
                <a:latin typeface="+mj-lt"/>
              </a:rPr>
              <a:t>, neb </a:t>
            </a:r>
            <a:r>
              <a:rPr lang="en-US" sz="4000" dirty="0" err="1">
                <a:latin typeface="+mj-lt"/>
              </a:rPr>
              <a:t>ond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Duw</a:t>
            </a:r>
            <a:r>
              <a:rPr lang="en-US" sz="4000" dirty="0">
                <a:latin typeface="+mj-lt"/>
              </a:rPr>
              <a:t>.</a:t>
            </a:r>
            <a:br>
              <a:rPr lang="en-US" sz="4000" dirty="0">
                <a:latin typeface="+mj-lt"/>
              </a:rPr>
            </a:br>
            <a:r>
              <a:rPr lang="en-US" sz="4000" dirty="0" err="1">
                <a:latin typeface="+mj-lt"/>
              </a:rPr>
              <a:t>Pwy</a:t>
            </a:r>
            <a:r>
              <a:rPr lang="en-US" sz="4000" dirty="0">
                <a:latin typeface="+mj-lt"/>
              </a:rPr>
              <a:t> a </a:t>
            </a:r>
            <a:r>
              <a:rPr lang="en-US" sz="4000" dirty="0" err="1">
                <a:latin typeface="+mj-lt"/>
              </a:rPr>
              <a:t>wnaeth</a:t>
            </a:r>
            <a:r>
              <a:rPr lang="en-US" sz="4000" dirty="0">
                <a:latin typeface="+mj-lt"/>
              </a:rPr>
              <a:t> y </a:t>
            </a:r>
            <a:r>
              <a:rPr lang="en-US" sz="4000" dirty="0" err="1">
                <a:latin typeface="+mj-lt"/>
              </a:rPr>
              <a:t>tywydd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braf</a:t>
            </a:r>
            <a:r>
              <a:rPr lang="en-US" sz="4000" dirty="0">
                <a:latin typeface="+mj-lt"/>
              </a:rPr>
              <a:t>?</a:t>
            </a:r>
            <a:br>
              <a:rPr lang="en-US" sz="4000" dirty="0">
                <a:latin typeface="+mj-lt"/>
              </a:rPr>
            </a:br>
            <a:r>
              <a:rPr lang="en-US" sz="4000" dirty="0">
                <a:latin typeface="+mj-lt"/>
              </a:rPr>
              <a:t>	Neb </a:t>
            </a:r>
            <a:r>
              <a:rPr lang="en-US" sz="4000" dirty="0" err="1">
                <a:latin typeface="+mj-lt"/>
              </a:rPr>
              <a:t>ond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Duw</a:t>
            </a:r>
            <a:r>
              <a:rPr lang="en-US" sz="4000" dirty="0">
                <a:latin typeface="+mj-lt"/>
              </a:rPr>
              <a:t>, neb </a:t>
            </a:r>
            <a:r>
              <a:rPr lang="en-US" sz="4000" dirty="0" err="1">
                <a:latin typeface="+mj-lt"/>
              </a:rPr>
              <a:t>ond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Duw</a:t>
            </a:r>
            <a:r>
              <a:rPr lang="en-US" sz="4000" dirty="0">
                <a:latin typeface="+mj-lt"/>
              </a:rPr>
              <a:t>.</a:t>
            </a:r>
          </a:p>
          <a:p>
            <a:endParaRPr lang="en-US" sz="4000" dirty="0">
              <a:latin typeface="+mj-lt"/>
            </a:endParaRPr>
          </a:p>
          <a:p>
            <a:r>
              <a:rPr lang="en-US" sz="4000" dirty="0" err="1">
                <a:latin typeface="+mj-lt"/>
              </a:rPr>
              <a:t>Wyddoch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chwi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pwy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wnaeth</a:t>
            </a:r>
            <a:r>
              <a:rPr lang="en-US" sz="4000" dirty="0">
                <a:latin typeface="+mj-lt"/>
              </a:rPr>
              <a:t> y </a:t>
            </a:r>
            <a:r>
              <a:rPr lang="en-US" sz="4000" dirty="0" err="1">
                <a:latin typeface="+mj-lt"/>
              </a:rPr>
              <a:t>glaw</a:t>
            </a:r>
            <a:r>
              <a:rPr lang="en-US" sz="4000" dirty="0">
                <a:latin typeface="+mj-lt"/>
              </a:rPr>
              <a:t>?</a:t>
            </a:r>
            <a:br>
              <a:rPr lang="en-US" sz="4000" dirty="0">
                <a:latin typeface="+mj-lt"/>
              </a:rPr>
            </a:br>
            <a:r>
              <a:rPr lang="en-US" sz="4000" dirty="0">
                <a:latin typeface="+mj-lt"/>
              </a:rPr>
              <a:t>	Neb </a:t>
            </a:r>
            <a:r>
              <a:rPr lang="en-US" sz="4000" dirty="0" err="1">
                <a:latin typeface="+mj-lt"/>
              </a:rPr>
              <a:t>ond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Duw</a:t>
            </a:r>
            <a:r>
              <a:rPr lang="en-US" sz="4000" dirty="0">
                <a:latin typeface="+mj-lt"/>
              </a:rPr>
              <a:t>, neb </a:t>
            </a:r>
            <a:r>
              <a:rPr lang="en-US" sz="4000" dirty="0" err="1">
                <a:latin typeface="+mj-lt"/>
              </a:rPr>
              <a:t>ond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Duw</a:t>
            </a:r>
            <a:r>
              <a:rPr lang="en-US" sz="4000" dirty="0">
                <a:latin typeface="+mj-lt"/>
              </a:rPr>
              <a:t>.</a:t>
            </a:r>
            <a:br>
              <a:rPr lang="en-US" sz="4000" dirty="0">
                <a:latin typeface="+mj-lt"/>
              </a:rPr>
            </a:br>
            <a:r>
              <a:rPr lang="en-US" sz="4000" dirty="0" err="1">
                <a:latin typeface="+mj-lt"/>
              </a:rPr>
              <a:t>Pwy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wnaeth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fôr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sy'n</a:t>
            </a:r>
            <a:r>
              <a:rPr lang="en-US" sz="4000" dirty="0">
                <a:latin typeface="+mj-lt"/>
              </a:rPr>
              <a:t> '</a:t>
            </a:r>
            <a:r>
              <a:rPr lang="en-US" sz="4000" dirty="0" err="1">
                <a:latin typeface="+mj-lt"/>
              </a:rPr>
              <a:t>mestyn</a:t>
            </a:r>
            <a:r>
              <a:rPr lang="en-US" sz="4000" dirty="0">
                <a:latin typeface="+mj-lt"/>
              </a:rPr>
              <a:t> draw?</a:t>
            </a:r>
            <a:br>
              <a:rPr lang="en-US" sz="4000" dirty="0">
                <a:latin typeface="+mj-lt"/>
              </a:rPr>
            </a:br>
            <a:r>
              <a:rPr lang="en-US" sz="4000" dirty="0">
                <a:latin typeface="+mj-lt"/>
              </a:rPr>
              <a:t>	Neb </a:t>
            </a:r>
            <a:r>
              <a:rPr lang="en-US" sz="4000" dirty="0" err="1">
                <a:latin typeface="+mj-lt"/>
              </a:rPr>
              <a:t>ond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Duw</a:t>
            </a:r>
            <a:r>
              <a:rPr lang="en-US" sz="4000" dirty="0">
                <a:latin typeface="+mj-lt"/>
              </a:rPr>
              <a:t>, neb </a:t>
            </a:r>
            <a:r>
              <a:rPr lang="en-US" sz="4000" dirty="0" err="1">
                <a:latin typeface="+mj-lt"/>
              </a:rPr>
              <a:t>ond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Duw</a:t>
            </a:r>
            <a:r>
              <a:rPr lang="en-US" sz="4000" dirty="0">
                <a:latin typeface="+mj-lt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528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129</a:t>
            </a:r>
            <a:endParaRPr lang="en-GB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y-GB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86719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10193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11560" y="332656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>
                <a:latin typeface="+mj-lt"/>
              </a:rPr>
              <a:t>Wyddoch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chwi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pwy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wnaeth</a:t>
            </a:r>
            <a:r>
              <a:rPr lang="en-US" sz="4000" dirty="0">
                <a:latin typeface="+mj-lt"/>
              </a:rPr>
              <a:t> y </a:t>
            </a:r>
            <a:r>
              <a:rPr lang="en-US" sz="4000" dirty="0" err="1">
                <a:latin typeface="+mj-lt"/>
              </a:rPr>
              <a:t>byd</a:t>
            </a:r>
            <a:r>
              <a:rPr lang="en-US" sz="4000" dirty="0">
                <a:latin typeface="+mj-lt"/>
              </a:rPr>
              <a:t>?</a:t>
            </a:r>
            <a:br>
              <a:rPr lang="en-US" sz="4000" dirty="0">
                <a:latin typeface="+mj-lt"/>
              </a:rPr>
            </a:br>
            <a:r>
              <a:rPr lang="en-US" sz="4000" dirty="0">
                <a:latin typeface="+mj-lt"/>
              </a:rPr>
              <a:t>	Neb </a:t>
            </a:r>
            <a:r>
              <a:rPr lang="en-US" sz="4000" dirty="0" err="1">
                <a:latin typeface="+mj-lt"/>
              </a:rPr>
              <a:t>ond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Duw</a:t>
            </a:r>
            <a:r>
              <a:rPr lang="en-US" sz="4000" dirty="0">
                <a:latin typeface="+mj-lt"/>
              </a:rPr>
              <a:t>, neb </a:t>
            </a:r>
            <a:r>
              <a:rPr lang="en-US" sz="4000" dirty="0" err="1">
                <a:latin typeface="+mj-lt"/>
              </a:rPr>
              <a:t>ond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Duw</a:t>
            </a:r>
            <a:r>
              <a:rPr lang="en-US" sz="4000" dirty="0">
                <a:latin typeface="+mj-lt"/>
              </a:rPr>
              <a:t>.</a:t>
            </a:r>
            <a:br>
              <a:rPr lang="en-US" sz="4000" dirty="0">
                <a:latin typeface="+mj-lt"/>
              </a:rPr>
            </a:br>
            <a:r>
              <a:rPr lang="en-US" sz="4000" dirty="0" err="1">
                <a:latin typeface="+mj-lt"/>
              </a:rPr>
              <a:t>Pwy</a:t>
            </a:r>
            <a:r>
              <a:rPr lang="en-US" sz="4000" dirty="0">
                <a:latin typeface="+mj-lt"/>
              </a:rPr>
              <a:t> a </a:t>
            </a:r>
            <a:r>
              <a:rPr lang="en-US" sz="4000" dirty="0" err="1">
                <a:latin typeface="+mj-lt"/>
              </a:rPr>
              <a:t>wnaeth</a:t>
            </a:r>
            <a:r>
              <a:rPr lang="en-US" sz="4000" dirty="0">
                <a:latin typeface="+mj-lt"/>
              </a:rPr>
              <a:t> y </a:t>
            </a:r>
            <a:r>
              <a:rPr lang="en-US" sz="4000" dirty="0" err="1">
                <a:latin typeface="+mj-lt"/>
              </a:rPr>
              <a:t>sêr</a:t>
            </a:r>
            <a:r>
              <a:rPr lang="en-US" sz="4000" dirty="0">
                <a:latin typeface="+mj-lt"/>
              </a:rPr>
              <a:t> i </a:t>
            </a:r>
            <a:r>
              <a:rPr lang="en-US" sz="4000" dirty="0" err="1">
                <a:latin typeface="+mj-lt"/>
              </a:rPr>
              <a:t>gyd</a:t>
            </a:r>
            <a:r>
              <a:rPr lang="en-US" sz="4000" dirty="0">
                <a:latin typeface="+mj-lt"/>
              </a:rPr>
              <a:t>?</a:t>
            </a:r>
            <a:br>
              <a:rPr lang="en-US" sz="4000" dirty="0">
                <a:latin typeface="+mj-lt"/>
              </a:rPr>
            </a:br>
            <a:r>
              <a:rPr lang="en-US" sz="4000" dirty="0">
                <a:latin typeface="+mj-lt"/>
              </a:rPr>
              <a:t>	Neb </a:t>
            </a:r>
            <a:r>
              <a:rPr lang="en-US" sz="4000" dirty="0" err="1">
                <a:latin typeface="+mj-lt"/>
              </a:rPr>
              <a:t>ond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Duw</a:t>
            </a:r>
            <a:r>
              <a:rPr lang="en-US" sz="4000" dirty="0">
                <a:latin typeface="+mj-lt"/>
              </a:rPr>
              <a:t>, neb </a:t>
            </a:r>
            <a:r>
              <a:rPr lang="en-US" sz="4000" dirty="0" err="1">
                <a:latin typeface="+mj-lt"/>
              </a:rPr>
              <a:t>ond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Duw</a:t>
            </a:r>
            <a:r>
              <a:rPr lang="en-US" sz="4000" dirty="0">
                <a:latin typeface="+mj-lt"/>
              </a:rPr>
              <a:t>.</a:t>
            </a:r>
          </a:p>
          <a:p>
            <a:endParaRPr lang="en-US" sz="4000" dirty="0">
              <a:latin typeface="+mj-lt"/>
            </a:endParaRPr>
          </a:p>
          <a:p>
            <a:r>
              <a:rPr lang="en-US" sz="4000" dirty="0" err="1">
                <a:latin typeface="+mj-lt"/>
              </a:rPr>
              <a:t>Wyddoch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chwi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beth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ydyw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Duw</a:t>
            </a:r>
            <a:r>
              <a:rPr lang="en-US" sz="4000" dirty="0">
                <a:latin typeface="+mj-lt"/>
              </a:rPr>
              <a:t>?</a:t>
            </a:r>
            <a:br>
              <a:rPr lang="en-US" sz="4000" dirty="0">
                <a:latin typeface="+mj-lt"/>
              </a:rPr>
            </a:br>
            <a:r>
              <a:rPr lang="en-US" sz="4000" dirty="0">
                <a:latin typeface="+mj-lt"/>
              </a:rPr>
              <a:t>	</a:t>
            </a:r>
            <a:r>
              <a:rPr lang="en-US" sz="4000" dirty="0" err="1">
                <a:latin typeface="+mj-lt"/>
              </a:rPr>
              <a:t>Cariad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yw</a:t>
            </a:r>
            <a:r>
              <a:rPr lang="en-US" sz="4000" dirty="0">
                <a:latin typeface="+mj-lt"/>
              </a:rPr>
              <a:t>, </a:t>
            </a:r>
            <a:r>
              <a:rPr lang="en-US" sz="4000" dirty="0" err="1">
                <a:latin typeface="+mj-lt"/>
              </a:rPr>
              <a:t>cariad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yw</a:t>
            </a:r>
            <a:r>
              <a:rPr lang="en-US" sz="4000" dirty="0">
                <a:latin typeface="+mj-lt"/>
              </a:rPr>
              <a:t>.</a:t>
            </a:r>
            <a:br>
              <a:rPr lang="en-US" sz="4000" dirty="0">
                <a:latin typeface="+mj-lt"/>
              </a:rPr>
            </a:br>
            <a:r>
              <a:rPr lang="en-US" sz="4000" dirty="0" err="1">
                <a:latin typeface="+mj-lt"/>
              </a:rPr>
              <a:t>Ef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wna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inni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fod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fyw</a:t>
            </a:r>
            <a:r>
              <a:rPr lang="en-US" sz="4000" dirty="0">
                <a:latin typeface="+mj-lt"/>
              </a:rPr>
              <a:t>:</a:t>
            </a:r>
            <a:br>
              <a:rPr lang="en-US" sz="4000" dirty="0">
                <a:latin typeface="+mj-lt"/>
              </a:rPr>
            </a:br>
            <a:r>
              <a:rPr lang="en-US" sz="4000" dirty="0">
                <a:latin typeface="+mj-lt"/>
              </a:rPr>
              <a:t>	neb </a:t>
            </a:r>
            <a:r>
              <a:rPr lang="en-US" sz="4000" dirty="0" err="1">
                <a:latin typeface="+mj-lt"/>
              </a:rPr>
              <a:t>ond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Duw</a:t>
            </a:r>
            <a:r>
              <a:rPr lang="en-US" sz="4000" dirty="0">
                <a:latin typeface="+mj-lt"/>
              </a:rPr>
              <a:t>, neb </a:t>
            </a:r>
            <a:r>
              <a:rPr lang="en-US" sz="4000" dirty="0" err="1">
                <a:latin typeface="+mj-lt"/>
              </a:rPr>
              <a:t>ond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Duw</a:t>
            </a:r>
            <a:r>
              <a:rPr lang="en-US" sz="4000" dirty="0" smtClean="0">
                <a:latin typeface="+mj-lt"/>
              </a:rPr>
              <a:t>.</a:t>
            </a:r>
            <a:endParaRPr lang="en-US" sz="4000" dirty="0"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27984" y="6361583"/>
            <a:ext cx="47160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>
                <a:latin typeface="+mj-lt"/>
              </a:rPr>
              <a:t>GWYN </a:t>
            </a:r>
            <a:r>
              <a:rPr lang="en-US" sz="1400" dirty="0">
                <a:latin typeface="+mj-lt"/>
              </a:rPr>
              <a:t>THOMAS </a:t>
            </a:r>
            <a:r>
              <a:rPr lang="en-US" sz="1400" dirty="0" err="1" smtClean="0">
                <a:latin typeface="+mj-lt"/>
              </a:rPr>
              <a:t>Defnyddiwyd</a:t>
            </a:r>
            <a:r>
              <a:rPr lang="en-US" sz="1400" dirty="0" smtClean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drwy</a:t>
            </a:r>
            <a:r>
              <a:rPr lang="en-US" sz="1400" dirty="0">
                <a:latin typeface="+mj-lt"/>
              </a:rPr>
              <a:t> </a:t>
            </a:r>
            <a:r>
              <a:rPr lang="en-US" sz="1400" dirty="0" err="1">
                <a:latin typeface="+mj-lt"/>
              </a:rPr>
              <a:t>ganiatâd</a:t>
            </a:r>
            <a:r>
              <a:rPr lang="en-US" sz="1400" dirty="0">
                <a:latin typeface="+mj-lt"/>
              </a:rPr>
              <a:t>.</a:t>
            </a:r>
            <a:endParaRPr lang="en-US" sz="1400" dirty="0">
              <a:latin typeface="+mj-lt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691680" y="6108983"/>
            <a:ext cx="535785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864600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599</TotalTime>
  <Words>25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Lucida Sans Unicode</vt:lpstr>
      <vt:lpstr>Times New Roman</vt:lpstr>
      <vt:lpstr>Webdings</vt:lpstr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137</cp:revision>
  <dcterms:modified xsi:type="dcterms:W3CDTF">2016-01-28T17:35:40Z</dcterms:modified>
</cp:coreProperties>
</file>