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85" r:id="rId1"/>
  </p:sldMasterIdLst>
  <p:notesMasterIdLst>
    <p:notesMasterId r:id="rId6"/>
  </p:notesMasterIdLst>
  <p:sldIdLst>
    <p:sldId id="572" r:id="rId2"/>
    <p:sldId id="588" r:id="rId3"/>
    <p:sldId id="589" r:id="rId4"/>
    <p:sldId id="587" r:id="rId5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92">
          <p15:clr>
            <a:srgbClr val="A4A3A4"/>
          </p15:clr>
        </p15:guide>
        <p15:guide id="2" pos="19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004" autoAdjust="0"/>
    <p:restoredTop sz="90925" autoAdjust="0"/>
  </p:normalViewPr>
  <p:slideViewPr>
    <p:cSldViewPr>
      <p:cViewPr varScale="1">
        <p:scale>
          <a:sx n="104" d="100"/>
          <a:sy n="104" d="100"/>
        </p:scale>
        <p:origin x="1920" y="102"/>
      </p:cViewPr>
      <p:guideLst>
        <p:guide orient="horz" pos="192"/>
        <p:guide pos="192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4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3317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3968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1513" cy="5484813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48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87154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728144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9034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06265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766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0650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8131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63151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37793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33882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4" cstate="print"/>
          <a:srcRect b="15350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Picture 5" descr="gig-white-blue.png"/>
          <p:cNvPicPr>
            <a:picLocks noChangeAspect="1"/>
          </p:cNvPicPr>
          <p:nvPr userDrawn="1"/>
        </p:nvPicPr>
        <p:blipFill>
          <a:blip r:embed="rId15" cstate="print"/>
          <a:stretch>
            <a:fillRect/>
          </a:stretch>
        </p:blipFill>
        <p:spPr>
          <a:xfrm>
            <a:off x="35496" y="6157700"/>
            <a:ext cx="1152128" cy="655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0737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2pPr>
      <a:lvl3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3pPr>
      <a:lvl4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4pPr>
      <a:lvl5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9pPr>
    </p:titleStyle>
    <p:bodyStyle>
      <a:lvl1pPr marL="341313" indent="-341313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715250" y="5951602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</a:rPr>
              <a:t>4</a:t>
            </a:r>
            <a:endParaRPr lang="cy-GB" altLang="cy-GB" sz="5000" dirty="0">
              <a:latin typeface="Webdings" pitchFamily="18" charset="2"/>
            </a:endParaRPr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105222" y="1268760"/>
            <a:ext cx="7427218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y-GB" sz="4000" dirty="0">
                <a:latin typeface="+mn-lt"/>
              </a:rPr>
              <a:t>Duw sy'n codi ei dŷ,</a:t>
            </a:r>
          </a:p>
          <a:p>
            <a:r>
              <a:rPr lang="cy-GB" sz="4000" dirty="0">
                <a:latin typeface="+mn-lt"/>
              </a:rPr>
              <a:t>Duw sy'n codi ei dŷ</a:t>
            </a:r>
          </a:p>
          <a:p>
            <a:r>
              <a:rPr lang="cy-GB" sz="4000" dirty="0">
                <a:latin typeface="+mn-lt"/>
              </a:rPr>
              <a:t>Duw sy'n codi ei dŷ ar y graig;</a:t>
            </a:r>
          </a:p>
          <a:p>
            <a:r>
              <a:rPr lang="cy-GB" sz="4000" dirty="0">
                <a:latin typeface="+mn-lt"/>
              </a:rPr>
              <a:t>Y mae'n dŷ o feini byw,</a:t>
            </a:r>
          </a:p>
          <a:p>
            <a:r>
              <a:rPr lang="cy-GB" sz="4000" dirty="0">
                <a:latin typeface="+mn-lt"/>
              </a:rPr>
              <a:t>Daw o </a:t>
            </a:r>
            <a:r>
              <a:rPr lang="cy-GB" sz="4000" dirty="0" err="1">
                <a:latin typeface="+mn-lt"/>
              </a:rPr>
              <a:t>law'r</a:t>
            </a:r>
            <a:r>
              <a:rPr lang="cy-GB" sz="4000" dirty="0">
                <a:latin typeface="+mn-lt"/>
              </a:rPr>
              <a:t> tragwyddol Dduw,</a:t>
            </a:r>
          </a:p>
          <a:p>
            <a:r>
              <a:rPr lang="cy-GB" sz="4000" dirty="0">
                <a:latin typeface="+mn-lt"/>
              </a:rPr>
              <a:t>Duw sy'n codi ei dŷ ar y graig.</a:t>
            </a:r>
          </a:p>
        </p:txBody>
      </p:sp>
    </p:spTree>
    <p:extLst>
      <p:ext uri="{BB962C8B-B14F-4D97-AF65-F5344CB8AC3E}">
        <p14:creationId xmlns:p14="http://schemas.microsoft.com/office/powerpoint/2010/main" val="22591176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715250" y="5951602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</a:rPr>
              <a:t>4</a:t>
            </a:r>
            <a:endParaRPr lang="cy-GB" altLang="cy-GB" sz="5000" dirty="0">
              <a:latin typeface="Webdings" pitchFamily="18" charset="2"/>
            </a:endParaRPr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683568" y="1196752"/>
            <a:ext cx="8208912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y-GB" sz="4000" dirty="0">
                <a:latin typeface="+mn-lt"/>
              </a:rPr>
              <a:t>O! mor gadarn yw'r tŷ,</a:t>
            </a:r>
          </a:p>
          <a:p>
            <a:r>
              <a:rPr lang="cy-GB" sz="4000" dirty="0">
                <a:latin typeface="+mn-lt"/>
              </a:rPr>
              <a:t>O! mor gadarn yw'r tŷ,</a:t>
            </a:r>
          </a:p>
          <a:p>
            <a:r>
              <a:rPr lang="cy-GB" sz="4000" dirty="0">
                <a:latin typeface="+mn-lt"/>
              </a:rPr>
              <a:t>O! mor gadarn yw'r tŷ ar y graig;</a:t>
            </a:r>
          </a:p>
          <a:p>
            <a:r>
              <a:rPr lang="cy-GB" sz="4000" dirty="0">
                <a:latin typeface="+mn-lt"/>
              </a:rPr>
              <a:t>Yno saif mewn gwynt a glaw,</a:t>
            </a:r>
          </a:p>
          <a:p>
            <a:r>
              <a:rPr lang="cy-GB" sz="4000" dirty="0">
                <a:latin typeface="+mn-lt"/>
              </a:rPr>
              <a:t>Ac ym mhob rhyw stormydd ddaw,</a:t>
            </a:r>
          </a:p>
          <a:p>
            <a:r>
              <a:rPr lang="cy-GB" sz="4000" dirty="0">
                <a:latin typeface="+mn-lt"/>
              </a:rPr>
              <a:t>O! mor gadarn yw'r tŷ ar y graig.</a:t>
            </a:r>
          </a:p>
        </p:txBody>
      </p:sp>
    </p:spTree>
    <p:extLst>
      <p:ext uri="{BB962C8B-B14F-4D97-AF65-F5344CB8AC3E}">
        <p14:creationId xmlns:p14="http://schemas.microsoft.com/office/powerpoint/2010/main" val="8307696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715250" y="5951602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</a:rPr>
              <a:t>4</a:t>
            </a:r>
            <a:endParaRPr lang="cy-GB" altLang="cy-GB" sz="5000" dirty="0">
              <a:latin typeface="Webdings" pitchFamily="18" charset="2"/>
            </a:endParaRPr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899592" y="1196752"/>
            <a:ext cx="7560840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y-GB" sz="4000" dirty="0">
                <a:latin typeface="+mn-lt"/>
              </a:rPr>
              <a:t>Crist yw sylfaen y tŷ,</a:t>
            </a:r>
          </a:p>
          <a:p>
            <a:r>
              <a:rPr lang="cy-GB" sz="4000" dirty="0">
                <a:latin typeface="+mn-lt"/>
              </a:rPr>
              <a:t>Crist yw sylfaen y tŷ,</a:t>
            </a:r>
          </a:p>
          <a:p>
            <a:r>
              <a:rPr lang="cy-GB" sz="4000" dirty="0">
                <a:latin typeface="+mn-lt"/>
              </a:rPr>
              <a:t>Crist yw sylfaen y tŷ ar y graig;</a:t>
            </a:r>
          </a:p>
          <a:p>
            <a:r>
              <a:rPr lang="cy-GB" sz="4000" dirty="0">
                <a:latin typeface="+mn-lt"/>
              </a:rPr>
              <a:t>Heddiw geilw blant pob gwlad,</a:t>
            </a:r>
          </a:p>
          <a:p>
            <a:r>
              <a:rPr lang="cy-GB" sz="4000" dirty="0">
                <a:latin typeface="+mn-lt"/>
              </a:rPr>
              <a:t>"Dewch i mewn i dŷ eich Tad",</a:t>
            </a:r>
          </a:p>
          <a:p>
            <a:r>
              <a:rPr lang="cy-GB" sz="4000" dirty="0">
                <a:latin typeface="+mn-lt"/>
              </a:rPr>
              <a:t>Crist yw sylfaen y tŷ ar y graig.</a:t>
            </a:r>
          </a:p>
        </p:txBody>
      </p:sp>
    </p:spTree>
    <p:extLst>
      <p:ext uri="{BB962C8B-B14F-4D97-AF65-F5344CB8AC3E}">
        <p14:creationId xmlns:p14="http://schemas.microsoft.com/office/powerpoint/2010/main" val="11701010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1835696" y="5733256"/>
            <a:ext cx="5357813" cy="1587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3419873" y="6309320"/>
            <a:ext cx="57241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altLang="cy-GB" sz="1400" dirty="0">
                <a:latin typeface="+mn-lt"/>
              </a:rPr>
              <a:t>1, ANAD; 2,3,4, Hong Sit</a:t>
            </a:r>
          </a:p>
          <a:p>
            <a:pPr algn="r"/>
            <a:r>
              <a:rPr lang="en-GB" altLang="cy-GB" sz="1400" dirty="0" err="1">
                <a:latin typeface="+mn-lt"/>
              </a:rPr>
              <a:t>cyf</a:t>
            </a:r>
            <a:r>
              <a:rPr lang="en-GB" altLang="cy-GB" sz="1400" dirty="0">
                <a:latin typeface="+mn-lt"/>
              </a:rPr>
              <a:t>. </a:t>
            </a:r>
            <a:r>
              <a:rPr lang="en-GB" altLang="cy-GB" sz="1400" dirty="0" err="1">
                <a:latin typeface="+mn-lt"/>
              </a:rPr>
              <a:t>Siôn</a:t>
            </a:r>
            <a:r>
              <a:rPr lang="en-GB" altLang="cy-GB" sz="1400" dirty="0">
                <a:latin typeface="+mn-lt"/>
              </a:rPr>
              <a:t> </a:t>
            </a:r>
            <a:r>
              <a:rPr lang="en-GB" altLang="cy-GB" sz="1400" dirty="0" err="1">
                <a:latin typeface="+mn-lt"/>
              </a:rPr>
              <a:t>Aled</a:t>
            </a:r>
            <a:r>
              <a:rPr lang="en-GB" altLang="cy-GB" sz="1400" dirty="0">
                <a:latin typeface="+mn-lt"/>
              </a:rPr>
              <a:t>, </a:t>
            </a:r>
            <a:r>
              <a:rPr lang="en-GB" altLang="cy-GB" sz="1400" dirty="0" err="1">
                <a:latin typeface="+mn-lt"/>
              </a:rPr>
              <a:t>Arfon</a:t>
            </a:r>
            <a:r>
              <a:rPr lang="en-GB" altLang="cy-GB" sz="1400" dirty="0">
                <a:latin typeface="+mn-lt"/>
              </a:rPr>
              <a:t> Jones, Tim Webb</a:t>
            </a:r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827584" y="1148815"/>
            <a:ext cx="7848872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y-GB" sz="4000" dirty="0">
                <a:latin typeface="+mn-lt"/>
              </a:rPr>
              <a:t>'R ŷm ni i gyd yn y tŷ,</a:t>
            </a:r>
          </a:p>
          <a:p>
            <a:r>
              <a:rPr lang="cy-GB" sz="4000" dirty="0">
                <a:latin typeface="+mn-lt"/>
              </a:rPr>
              <a:t>'R ŷm ni i gyd yn y tŷ,</a:t>
            </a:r>
          </a:p>
          <a:p>
            <a:r>
              <a:rPr lang="cy-GB" sz="4000" dirty="0">
                <a:latin typeface="+mn-lt"/>
              </a:rPr>
              <a:t>'R ŷm ni i gyd yn y tŷ ar y graig;</a:t>
            </a:r>
          </a:p>
          <a:p>
            <a:r>
              <a:rPr lang="cy-GB" sz="4000" dirty="0">
                <a:latin typeface="+mn-lt"/>
              </a:rPr>
              <a:t>Safwn ni ar sylfaen </a:t>
            </a:r>
            <a:r>
              <a:rPr lang="cy-GB" sz="4000" dirty="0" err="1">
                <a:latin typeface="+mn-lt"/>
              </a:rPr>
              <a:t>gref</a:t>
            </a:r>
            <a:r>
              <a:rPr lang="cy-GB" sz="4000" dirty="0">
                <a:latin typeface="+mn-lt"/>
              </a:rPr>
              <a:t>,</a:t>
            </a:r>
          </a:p>
          <a:p>
            <a:r>
              <a:rPr lang="cy-GB" sz="4000">
                <a:latin typeface="+mn-lt"/>
              </a:rPr>
              <a:t>Canwn </a:t>
            </a:r>
            <a:r>
              <a:rPr lang="cy-GB" sz="4000" dirty="0">
                <a:latin typeface="+mn-lt"/>
              </a:rPr>
              <a:t>f</a:t>
            </a:r>
            <a:r>
              <a:rPr lang="cy-GB" sz="4000">
                <a:latin typeface="+mn-lt"/>
              </a:rPr>
              <a:t>oliant </a:t>
            </a:r>
            <a:r>
              <a:rPr lang="cy-GB" sz="4000" dirty="0">
                <a:latin typeface="+mn-lt"/>
              </a:rPr>
              <a:t>hyd y nef,</a:t>
            </a:r>
          </a:p>
          <a:p>
            <a:r>
              <a:rPr lang="cy-GB" sz="4000" dirty="0">
                <a:latin typeface="+mn-lt"/>
              </a:rPr>
              <a:t>'R ŷm ni i gyd yn y tŷ ar y graig.</a:t>
            </a:r>
          </a:p>
        </p:txBody>
      </p:sp>
    </p:spTree>
    <p:extLst>
      <p:ext uri="{BB962C8B-B14F-4D97-AF65-F5344CB8AC3E}">
        <p14:creationId xmlns:p14="http://schemas.microsoft.com/office/powerpoint/2010/main" val="200627654"/>
      </p:ext>
    </p:extLst>
  </p:cSld>
  <p:clrMapOvr>
    <a:masterClrMapping/>
  </p:clrMapOvr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gobaith i gymru">
      <a:majorFont>
        <a:latin typeface="Arial"/>
        <a:ea typeface="Lucida Sans Unicode"/>
        <a:cs typeface="Lucida Sans Unicode"/>
      </a:majorFont>
      <a:minorFont>
        <a:latin typeface="Arial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1808</TotalTime>
  <Words>210</Words>
  <Application>Microsoft Office PowerPoint</Application>
  <PresentationFormat>On-screen Show (4:3)</PresentationFormat>
  <Paragraphs>29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Lucida Sans Unicode</vt:lpstr>
      <vt:lpstr>Times New Roman</vt:lpstr>
      <vt:lpstr>Webdings</vt:lpstr>
      <vt:lpstr>1_Default Design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 Jenkins</cp:lastModifiedBy>
  <cp:revision>483</cp:revision>
  <dcterms:modified xsi:type="dcterms:W3CDTF">2018-12-02T15:13:18Z</dcterms:modified>
</cp:coreProperties>
</file>