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5"/>
  </p:notesMasterIdLst>
  <p:sldIdLst>
    <p:sldId id="572" r:id="rId2"/>
    <p:sldId id="588" r:id="rId3"/>
    <p:sldId id="587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67" d="100"/>
          <a:sy n="67" d="100"/>
        </p:scale>
        <p:origin x="-150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11560" y="836712"/>
            <a:ext cx="7838107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Tyrd, Ysbryd Glân, rho d'olau clir</a:t>
            </a:r>
          </a:p>
          <a:p>
            <a:r>
              <a:rPr lang="cy-GB" sz="4000" dirty="0">
                <a:latin typeface="+mn-lt"/>
              </a:rPr>
              <a:t>I'n harwain drwy yr anial dir;</a:t>
            </a:r>
          </a:p>
          <a:p>
            <a:r>
              <a:rPr lang="cy-GB" sz="4000" dirty="0">
                <a:latin typeface="+mn-lt"/>
              </a:rPr>
              <a:t>Fel </a:t>
            </a:r>
            <a:r>
              <a:rPr lang="cy-GB" sz="4000" dirty="0" err="1">
                <a:latin typeface="+mn-lt"/>
              </a:rPr>
              <a:t>gallom</a:t>
            </a:r>
            <a:r>
              <a:rPr lang="cy-GB" sz="4000" dirty="0">
                <a:latin typeface="+mn-lt"/>
              </a:rPr>
              <a:t> ddilyn hwnnw a roes</a:t>
            </a:r>
          </a:p>
          <a:p>
            <a:r>
              <a:rPr lang="cy-GB" sz="4000" dirty="0">
                <a:latin typeface="+mn-lt"/>
              </a:rPr>
              <a:t>Ei fywyd trosom ar y groes;</a:t>
            </a:r>
          </a:p>
          <a:p>
            <a:r>
              <a:rPr lang="cy-GB" sz="4000" dirty="0">
                <a:latin typeface="+mn-lt"/>
              </a:rPr>
              <a:t>Yna, 'n ôl gorffen ar ein gwaith,</a:t>
            </a:r>
          </a:p>
          <a:p>
            <a:r>
              <a:rPr lang="cy-GB" sz="4000" dirty="0">
                <a:latin typeface="+mn-lt"/>
              </a:rPr>
              <a:t>Cael gweld ei wedd ar ben y daith.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432048" y="1083508"/>
            <a:ext cx="925252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Tyrd, Ysbryd Glân, i'w casglu oll,</a:t>
            </a:r>
          </a:p>
          <a:p>
            <a:r>
              <a:rPr lang="cy-GB" sz="4000" dirty="0">
                <a:latin typeface="+mn-lt"/>
              </a:rPr>
              <a:t>Dy blant sy'n cyflym fynd ar goll;</a:t>
            </a:r>
          </a:p>
          <a:p>
            <a:r>
              <a:rPr lang="cy-GB" sz="4000" dirty="0">
                <a:latin typeface="+mn-lt"/>
              </a:rPr>
              <a:t>Oddi wrth eu Tad sy'n crwydro 'mhell,</a:t>
            </a:r>
          </a:p>
          <a:p>
            <a:r>
              <a:rPr lang="cy-GB" sz="4000" dirty="0">
                <a:latin typeface="+mn-lt"/>
              </a:rPr>
              <a:t>Arwain hwy'n ôl i fywyd gwell.</a:t>
            </a:r>
          </a:p>
          <a:p>
            <a:r>
              <a:rPr lang="cy-GB" sz="4000" dirty="0">
                <a:latin typeface="+mn-lt"/>
              </a:rPr>
              <a:t>Y teulu'n llawn </a:t>
            </a:r>
            <a:r>
              <a:rPr lang="cy-GB" sz="4000" dirty="0" err="1">
                <a:latin typeface="+mn-lt"/>
              </a:rPr>
              <a:t>fo'n</a:t>
            </a:r>
            <a:r>
              <a:rPr lang="cy-GB" sz="4000" dirty="0">
                <a:latin typeface="+mn-lt"/>
              </a:rPr>
              <a:t> llon eu cân</a:t>
            </a:r>
          </a:p>
          <a:p>
            <a:r>
              <a:rPr lang="cy-GB" sz="4000" dirty="0">
                <a:latin typeface="+mn-lt"/>
              </a:rPr>
              <a:t>I'r Tad, a'r Mab, a'r Ysbryd Glân.</a:t>
            </a:r>
          </a:p>
        </p:txBody>
      </p:sp>
    </p:spTree>
    <p:extLst>
      <p:ext uri="{BB962C8B-B14F-4D97-AF65-F5344CB8AC3E}">
        <p14:creationId xmlns:p14="http://schemas.microsoft.com/office/powerpoint/2010/main" val="14522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835696" y="5517232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309320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>
                <a:latin typeface="+mn-lt"/>
              </a:rPr>
              <a:t>Jack Edwards (1853-1942)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611560" y="1148815"/>
            <a:ext cx="81369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Tyrd, Ysbryd Glân, nac aros draw,</a:t>
            </a:r>
          </a:p>
          <a:p>
            <a:r>
              <a:rPr lang="cy-GB" sz="4000" dirty="0">
                <a:latin typeface="+mn-lt"/>
              </a:rPr>
              <a:t>Tyrd â thangnefedd yn dy law;</a:t>
            </a:r>
          </a:p>
          <a:p>
            <a:r>
              <a:rPr lang="cy-GB" sz="4000" dirty="0">
                <a:latin typeface="+mn-lt"/>
              </a:rPr>
              <a:t>Taena dy ddoniau fel y gwlith,</a:t>
            </a:r>
          </a:p>
          <a:p>
            <a:r>
              <a:rPr lang="cy-GB" sz="4000" dirty="0">
                <a:latin typeface="+mn-lt"/>
              </a:rPr>
              <a:t>Nes meithrin heddwch yn ein plith;</a:t>
            </a:r>
          </a:p>
          <a:p>
            <a:r>
              <a:rPr lang="cy-GB" sz="4000" dirty="0">
                <a:latin typeface="+mn-lt"/>
              </a:rPr>
              <a:t>Dysg ni fod holl deyrnasoedd llawr</a:t>
            </a:r>
          </a:p>
          <a:p>
            <a:r>
              <a:rPr lang="cy-GB" sz="4000" dirty="0">
                <a:latin typeface="+mn-lt"/>
              </a:rPr>
              <a:t>Yn ddeiliaid bawb i'r Brenin mawr.</a:t>
            </a: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1775</TotalTime>
  <Words>145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480</cp:revision>
  <dcterms:modified xsi:type="dcterms:W3CDTF">2015-11-10T13:36:27Z</dcterms:modified>
</cp:coreProperties>
</file>