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87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06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99592" y="316969"/>
            <a:ext cx="741682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Trwy nos galar ac amheuon</a:t>
            </a:r>
          </a:p>
          <a:p>
            <a:r>
              <a:rPr lang="cy-GB" sz="4000" dirty="0">
                <a:latin typeface="+mn-lt"/>
              </a:rPr>
              <a:t>Teithia pererinion lu,</a:t>
            </a:r>
          </a:p>
          <a:p>
            <a:r>
              <a:rPr lang="cy-GB" sz="4000" dirty="0">
                <a:latin typeface="+mn-lt"/>
              </a:rPr>
              <a:t>Ânt dan ganu cerddi Seion</a:t>
            </a:r>
          </a:p>
          <a:p>
            <a:r>
              <a:rPr lang="cy-GB" sz="4000" dirty="0">
                <a:latin typeface="+mn-lt"/>
              </a:rPr>
              <a:t>Tua gwlad addewid fry.</a:t>
            </a:r>
          </a:p>
          <a:p>
            <a:endParaRPr lang="cy-GB" sz="4000" dirty="0">
              <a:latin typeface="+mn-lt"/>
            </a:endParaRPr>
          </a:p>
          <a:p>
            <a:r>
              <a:rPr lang="cy-GB" sz="4000" dirty="0">
                <a:latin typeface="+mn-lt"/>
              </a:rPr>
              <a:t>Un yw amcan taith yr anial,</a:t>
            </a:r>
          </a:p>
          <a:p>
            <a:r>
              <a:rPr lang="cy-GB" sz="4000" dirty="0">
                <a:latin typeface="+mn-lt"/>
              </a:rPr>
              <a:t>Bywiol ffydd, un hefyd yw;</a:t>
            </a:r>
          </a:p>
          <a:p>
            <a:r>
              <a:rPr lang="cy-GB" sz="4000" dirty="0">
                <a:latin typeface="+mn-lt"/>
              </a:rPr>
              <a:t>Un y taer ddisgwyliad dyfal,</a:t>
            </a:r>
          </a:p>
          <a:p>
            <a:r>
              <a:rPr lang="cy-GB" sz="4000" dirty="0">
                <a:latin typeface="+mn-lt"/>
              </a:rPr>
              <a:t>Un y gobaith ddyry Duw.</a:t>
            </a:r>
            <a:endParaRPr lang="cy-GB" altLang="cy-GB" sz="4000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47353" y="609329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3" y="6309320"/>
            <a:ext cx="572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cy-GB" sz="1400" dirty="0">
                <a:latin typeface="+mn-lt"/>
              </a:rPr>
              <a:t>Bernhardt </a:t>
            </a:r>
            <a:r>
              <a:rPr lang="en-GB" altLang="cy-GB" sz="1400" dirty="0" err="1">
                <a:latin typeface="+mn-lt"/>
              </a:rPr>
              <a:t>Severin</a:t>
            </a:r>
            <a:r>
              <a:rPr lang="en-GB" altLang="cy-GB" sz="1400" dirty="0">
                <a:latin typeface="+mn-lt"/>
              </a:rPr>
              <a:t> </a:t>
            </a:r>
            <a:r>
              <a:rPr lang="en-GB" altLang="cy-GB" sz="1400" dirty="0" err="1">
                <a:latin typeface="+mn-lt"/>
              </a:rPr>
              <a:t>Ingemann</a:t>
            </a:r>
            <a:r>
              <a:rPr lang="en-GB" altLang="cy-GB" sz="1400" dirty="0">
                <a:latin typeface="+mn-lt"/>
              </a:rPr>
              <a:t> (1789-1862)</a:t>
            </a:r>
          </a:p>
          <a:p>
            <a:pPr algn="r"/>
            <a:r>
              <a:rPr lang="en-GB" altLang="cy-GB" sz="1400" dirty="0" err="1">
                <a:latin typeface="+mn-lt"/>
              </a:rPr>
              <a:t>Cyf</a:t>
            </a:r>
            <a:r>
              <a:rPr lang="en-GB" altLang="cy-GB" sz="1400" dirty="0">
                <a:latin typeface="+mn-lt"/>
              </a:rPr>
              <a:t>. Sabine Baring-Gould (1834-1924) ac Elis </a:t>
            </a:r>
            <a:r>
              <a:rPr lang="en-GB" altLang="cy-GB" sz="1400" dirty="0" err="1">
                <a:latin typeface="+mn-lt"/>
              </a:rPr>
              <a:t>Wyn</a:t>
            </a:r>
            <a:r>
              <a:rPr lang="en-GB" altLang="cy-GB" sz="1400" dirty="0">
                <a:latin typeface="+mn-lt"/>
              </a:rPr>
              <a:t> o </a:t>
            </a:r>
            <a:r>
              <a:rPr lang="en-GB" altLang="cy-GB" sz="1400" dirty="0" err="1">
                <a:latin typeface="+mn-lt"/>
              </a:rPr>
              <a:t>Wyrfai</a:t>
            </a:r>
            <a:r>
              <a:rPr lang="en-GB" altLang="cy-GB" sz="1400" dirty="0">
                <a:latin typeface="+mn-lt"/>
              </a:rPr>
              <a:t> (1827-95)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827584" y="332656"/>
            <a:ext cx="813690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Un yw'r gân a seinia'r miloedd</a:t>
            </a:r>
          </a:p>
          <a:p>
            <a:r>
              <a:rPr lang="cy-GB" sz="4000" dirty="0">
                <a:latin typeface="+mn-lt"/>
              </a:rPr>
              <a:t>O un galon ac un llef;</a:t>
            </a:r>
          </a:p>
          <a:p>
            <a:r>
              <a:rPr lang="cy-GB" sz="4000" dirty="0">
                <a:latin typeface="+mn-lt"/>
              </a:rPr>
              <a:t>Un yw'r ymdrech a'r peryglon,</a:t>
            </a:r>
          </a:p>
          <a:p>
            <a:r>
              <a:rPr lang="cy-GB" sz="4000" dirty="0">
                <a:latin typeface="+mn-lt"/>
              </a:rPr>
              <a:t>Un yr ymdaith tua'r nef.</a:t>
            </a:r>
          </a:p>
          <a:p>
            <a:endParaRPr lang="cy-GB" sz="4000" dirty="0">
              <a:latin typeface="+mn-lt"/>
            </a:endParaRPr>
          </a:p>
          <a:p>
            <a:r>
              <a:rPr lang="cy-GB" sz="4000" dirty="0">
                <a:latin typeface="+mn-lt"/>
              </a:rPr>
              <a:t>Un yw'r llawen orfoleddu</a:t>
            </a:r>
          </a:p>
          <a:p>
            <a:r>
              <a:rPr lang="cy-GB" sz="4000" dirty="0">
                <a:latin typeface="+mn-lt"/>
              </a:rPr>
              <a:t>Ar y lan tu draw i'r bedd;</a:t>
            </a:r>
          </a:p>
          <a:p>
            <a:r>
              <a:rPr lang="cy-GB" sz="4000" dirty="0">
                <a:latin typeface="+mn-lt"/>
              </a:rPr>
              <a:t>Lle teyrnasa'r Un anfeidrol</a:t>
            </a:r>
          </a:p>
          <a:p>
            <a:r>
              <a:rPr lang="cy-GB" sz="4000" dirty="0">
                <a:latin typeface="+mn-lt"/>
              </a:rPr>
              <a:t>Dad, mewn cariad byth a hedd.</a:t>
            </a: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1739</TotalTime>
  <Words>116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478</cp:revision>
  <dcterms:modified xsi:type="dcterms:W3CDTF">2015-11-10T12:59:50Z</dcterms:modified>
</cp:coreProperties>
</file>