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5"/>
  </p:notesMasterIdLst>
  <p:sldIdLst>
    <p:sldId id="572" r:id="rId2"/>
    <p:sldId id="588" r:id="rId3"/>
    <p:sldId id="587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4" autoAdjust="0"/>
    <p:restoredTop sz="90925" autoAdjust="0"/>
  </p:normalViewPr>
  <p:slideViewPr>
    <p:cSldViewPr>
      <p:cViewPr varScale="1">
        <p:scale>
          <a:sx n="105" d="100"/>
          <a:sy n="105" d="100"/>
        </p:scale>
        <p:origin x="1890" y="102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1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8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2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3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1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7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88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3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15250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</a:rPr>
              <a:t>4</a:t>
            </a:r>
            <a:endParaRPr lang="cy-GB" altLang="cy-GB" sz="5000" dirty="0">
              <a:latin typeface="Webdings" pitchFamily="18" charset="2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23527" y="572482"/>
            <a:ext cx="849694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y-GB" sz="4000" dirty="0">
                <a:latin typeface="+mn-lt"/>
              </a:rPr>
              <a:t>Iesu, 'Mrenin mawr a'm Priod,</a:t>
            </a:r>
          </a:p>
          <a:p>
            <a:pPr algn="ctr"/>
            <a:r>
              <a:rPr lang="cy-GB" sz="4000" dirty="0">
                <a:latin typeface="+mn-lt"/>
              </a:rPr>
              <a:t>Bydd wrth raid </a:t>
            </a:r>
          </a:p>
          <a:p>
            <a:pPr algn="ctr"/>
            <a:r>
              <a:rPr lang="cy-GB" sz="4000" dirty="0" err="1">
                <a:latin typeface="+mn-lt"/>
              </a:rPr>
              <a:t>Imi'n</a:t>
            </a:r>
            <a:r>
              <a:rPr lang="cy-GB" sz="4000" dirty="0">
                <a:latin typeface="+mn-lt"/>
              </a:rPr>
              <a:t> blaid</a:t>
            </a:r>
          </a:p>
          <a:p>
            <a:pPr algn="ctr"/>
            <a:r>
              <a:rPr lang="cy-GB" sz="4000" dirty="0">
                <a:latin typeface="+mn-lt"/>
              </a:rPr>
              <a:t>I orchfygu pechod.</a:t>
            </a:r>
          </a:p>
          <a:p>
            <a:pPr algn="ctr"/>
            <a:endParaRPr lang="cy-GB" sz="4000" dirty="0">
              <a:latin typeface="+mn-lt"/>
            </a:endParaRPr>
          </a:p>
          <a:p>
            <a:pPr algn="ctr"/>
            <a:r>
              <a:rPr lang="cy-GB" sz="4000" dirty="0" smtClean="0">
                <a:latin typeface="+mn-lt"/>
              </a:rPr>
              <a:t>Tra </a:t>
            </a:r>
            <a:r>
              <a:rPr lang="cy-GB" sz="4000" dirty="0">
                <a:latin typeface="+mn-lt"/>
              </a:rPr>
              <a:t>fwy'n trigo'n yr anialwch,</a:t>
            </a:r>
          </a:p>
          <a:p>
            <a:pPr algn="ctr"/>
            <a:r>
              <a:rPr lang="cy-GB" sz="4000" dirty="0">
                <a:latin typeface="+mn-lt"/>
              </a:rPr>
              <a:t>Gweld yn wir</a:t>
            </a:r>
          </a:p>
          <a:p>
            <a:pPr algn="ctr"/>
            <a:r>
              <a:rPr lang="cy-GB" sz="4000" dirty="0">
                <a:latin typeface="+mn-lt"/>
              </a:rPr>
              <a:t>D'wyneb pur</a:t>
            </a:r>
          </a:p>
          <a:p>
            <a:pPr algn="ctr"/>
            <a:r>
              <a:rPr lang="cy-GB" sz="4000" dirty="0">
                <a:latin typeface="+mn-lt"/>
              </a:rPr>
              <a:t>Yw fy ngwir ddiddanwch.</a:t>
            </a:r>
          </a:p>
        </p:txBody>
      </p:sp>
    </p:spTree>
    <p:extLst>
      <p:ext uri="{BB962C8B-B14F-4D97-AF65-F5344CB8AC3E}">
        <p14:creationId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15250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</a:rPr>
              <a:t>4</a:t>
            </a:r>
            <a:endParaRPr lang="cy-GB" altLang="cy-GB" sz="5000" dirty="0">
              <a:latin typeface="Webdings" pitchFamily="18" charset="2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23527" y="605001"/>
            <a:ext cx="849694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y-GB" sz="4000" dirty="0">
                <a:latin typeface="+mn-lt"/>
              </a:rPr>
              <a:t>Iesu, aethost Ti â'm calon;</a:t>
            </a:r>
          </a:p>
          <a:p>
            <a:pPr algn="ctr"/>
            <a:r>
              <a:rPr lang="cy-GB" sz="4000" dirty="0">
                <a:latin typeface="+mn-lt"/>
              </a:rPr>
              <a:t>F'enaid cu'n</a:t>
            </a:r>
          </a:p>
          <a:p>
            <a:pPr algn="ctr"/>
            <a:r>
              <a:rPr lang="cy-GB" sz="4000" dirty="0">
                <a:latin typeface="+mn-lt"/>
              </a:rPr>
              <a:t>Llechu sy'n </a:t>
            </a:r>
          </a:p>
          <a:p>
            <a:pPr algn="ctr"/>
            <a:r>
              <a:rPr lang="cy-GB" sz="4000" dirty="0" err="1">
                <a:latin typeface="+mn-lt"/>
              </a:rPr>
              <a:t>Ddifrad</a:t>
            </a:r>
            <a:r>
              <a:rPr lang="cy-GB" sz="4000" dirty="0">
                <a:latin typeface="+mn-lt"/>
              </a:rPr>
              <a:t> rhwng dy ddwyfron.</a:t>
            </a:r>
          </a:p>
          <a:p>
            <a:pPr algn="ctr"/>
            <a:endParaRPr lang="cy-GB" sz="4000" dirty="0">
              <a:latin typeface="+mn-lt"/>
            </a:endParaRPr>
          </a:p>
          <a:p>
            <a:pPr algn="ctr"/>
            <a:r>
              <a:rPr lang="cy-GB" sz="4000" dirty="0">
                <a:latin typeface="+mn-lt"/>
              </a:rPr>
              <a:t>Pâr </a:t>
            </a:r>
            <a:r>
              <a:rPr lang="cy-GB" sz="4000" dirty="0" err="1">
                <a:latin typeface="+mn-lt"/>
              </a:rPr>
              <a:t>im</a:t>
            </a:r>
            <a:r>
              <a:rPr lang="cy-GB" sz="4000" dirty="0">
                <a:latin typeface="+mn-lt"/>
              </a:rPr>
              <a:t> aros mwy'n dy freichiau:</a:t>
            </a:r>
          </a:p>
          <a:p>
            <a:pPr algn="ctr"/>
            <a:r>
              <a:rPr lang="cy-GB" sz="4000" dirty="0">
                <a:latin typeface="+mn-lt"/>
              </a:rPr>
              <a:t>Boed fy nyth</a:t>
            </a:r>
          </a:p>
          <a:p>
            <a:pPr algn="ctr"/>
            <a:r>
              <a:rPr lang="cy-GB" sz="4000" dirty="0">
                <a:latin typeface="+mn-lt"/>
              </a:rPr>
              <a:t>Dedwydd byth</a:t>
            </a:r>
          </a:p>
          <a:p>
            <a:pPr algn="ctr"/>
            <a:r>
              <a:rPr lang="cy-GB" sz="4000" dirty="0">
                <a:latin typeface="+mn-lt"/>
              </a:rPr>
              <a:t>Yn dy </a:t>
            </a:r>
            <a:r>
              <a:rPr lang="cy-GB" sz="4000" dirty="0" smtClean="0">
                <a:latin typeface="+mn-lt"/>
              </a:rPr>
              <a:t>ddi-lyth </a:t>
            </a:r>
            <a:r>
              <a:rPr lang="cy-GB" sz="4000" dirty="0">
                <a:latin typeface="+mn-lt"/>
              </a:rPr>
              <a:t>glwyfau</a:t>
            </a:r>
            <a:r>
              <a:rPr lang="cy-GB" sz="4000" dirty="0" smtClean="0">
                <a:latin typeface="+mn-lt"/>
              </a:rPr>
              <a:t>.</a:t>
            </a:r>
            <a:endParaRPr lang="cy-GB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66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79512" y="332656"/>
            <a:ext cx="87849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y-GB" sz="4000" dirty="0">
                <a:latin typeface="+mn-lt"/>
              </a:rPr>
              <a:t>Pan fwy'n sengi llwybrau angau,</a:t>
            </a:r>
          </a:p>
          <a:p>
            <a:pPr algn="ctr"/>
            <a:r>
              <a:rPr lang="cy-GB" sz="4000" dirty="0">
                <a:latin typeface="+mn-lt"/>
              </a:rPr>
              <a:t>Rhag pob braw,</a:t>
            </a:r>
          </a:p>
          <a:p>
            <a:pPr algn="ctr"/>
            <a:r>
              <a:rPr lang="cy-GB" sz="4000" dirty="0">
                <a:latin typeface="+mn-lt"/>
              </a:rPr>
              <a:t>Rho dy law,</a:t>
            </a:r>
          </a:p>
          <a:p>
            <a:pPr algn="ctr"/>
            <a:r>
              <a:rPr lang="cy-GB" sz="4000" dirty="0">
                <a:latin typeface="+mn-lt"/>
              </a:rPr>
              <a:t>Dangos </a:t>
            </a:r>
            <a:r>
              <a:rPr lang="cy-GB" sz="4000" dirty="0" err="1">
                <a:latin typeface="+mn-lt"/>
              </a:rPr>
              <a:t>im</a:t>
            </a:r>
            <a:r>
              <a:rPr lang="cy-GB" sz="4000" dirty="0">
                <a:latin typeface="+mn-lt"/>
              </a:rPr>
              <a:t> dy glwyfau.</a:t>
            </a:r>
          </a:p>
          <a:p>
            <a:pPr algn="ctr"/>
            <a:endParaRPr lang="cy-GB" sz="4000" dirty="0">
              <a:latin typeface="+mn-lt"/>
            </a:endParaRPr>
          </a:p>
          <a:p>
            <a:pPr algn="ctr"/>
            <a:r>
              <a:rPr lang="cy-GB" sz="4000" dirty="0">
                <a:latin typeface="+mn-lt"/>
              </a:rPr>
              <a:t>Nertha 'mlinion draed i ddringo</a:t>
            </a:r>
          </a:p>
          <a:p>
            <a:pPr algn="ctr"/>
            <a:r>
              <a:rPr lang="cy-GB" sz="4000" dirty="0">
                <a:latin typeface="+mn-lt"/>
              </a:rPr>
              <a:t>I fyny o hyd</a:t>
            </a:r>
          </a:p>
          <a:p>
            <a:pPr algn="ctr"/>
            <a:r>
              <a:rPr lang="cy-GB" sz="4000" dirty="0">
                <a:latin typeface="+mn-lt"/>
              </a:rPr>
              <a:t>'Maes o'r byd,</a:t>
            </a:r>
          </a:p>
          <a:p>
            <a:pPr algn="ctr"/>
            <a:r>
              <a:rPr lang="cy-GB" sz="4000" dirty="0">
                <a:latin typeface="+mn-lt"/>
              </a:rPr>
              <a:t>Atat i breswylio.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47353" y="6163717"/>
            <a:ext cx="53578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419873" y="6505599"/>
            <a:ext cx="5724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y-GB" sz="1400" dirty="0" smtClean="0">
                <a:latin typeface="+mn-lt"/>
              </a:rPr>
              <a:t>William </a:t>
            </a:r>
            <a:r>
              <a:rPr lang="cy-GB" sz="1400" dirty="0">
                <a:latin typeface="+mn-lt"/>
              </a:rPr>
              <a:t>Williams (1717-1791)</a:t>
            </a:r>
            <a:endParaRPr lang="en-GB" altLang="cy-GB" sz="14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2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1932</TotalTime>
  <Words>108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Lucida Sans Unicode</vt:lpstr>
      <vt:lpstr>Times New Roman</vt:lpstr>
      <vt:lpstr>Webdings</vt:lpstr>
      <vt:lpstr>1_Default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490</cp:revision>
  <dcterms:modified xsi:type="dcterms:W3CDTF">2015-09-16T14:23:46Z</dcterms:modified>
</cp:coreProperties>
</file>