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275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764704"/>
            <a:ext cx="83529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latin typeface="+mj-lt"/>
              </a:rPr>
              <a:t>O! Tyred addfwyn Oen,</a:t>
            </a:r>
          </a:p>
          <a:p>
            <a:r>
              <a:rPr lang="cy-GB" sz="4200" dirty="0" smtClean="0">
                <a:latin typeface="+mj-lt"/>
              </a:rPr>
              <a:t>Iachawdwr dynol-ryw,</a:t>
            </a:r>
          </a:p>
          <a:p>
            <a:r>
              <a:rPr lang="cy-GB" sz="4200" dirty="0" smtClean="0">
                <a:latin typeface="+mj-lt"/>
              </a:rPr>
              <a:t>At wael bechadur sydd dan boen</a:t>
            </a:r>
          </a:p>
          <a:p>
            <a:r>
              <a:rPr lang="cy-GB" sz="4200" dirty="0" smtClean="0">
                <a:latin typeface="+mj-lt"/>
              </a:rPr>
              <a:t>Ac ofnau'n byw;</a:t>
            </a:r>
          </a:p>
          <a:p>
            <a:r>
              <a:rPr lang="cy-GB" sz="4200" dirty="0" smtClean="0">
                <a:latin typeface="+mj-lt"/>
              </a:rPr>
              <a:t>O! helpa'r llesg yn awr</a:t>
            </a:r>
          </a:p>
          <a:p>
            <a:r>
              <a:rPr lang="cy-GB" sz="4200" dirty="0" smtClean="0">
                <a:latin typeface="+mj-lt"/>
              </a:rPr>
              <a:t>I ddringo o'r llawr yn hy,</a:t>
            </a:r>
          </a:p>
          <a:p>
            <a:r>
              <a:rPr lang="cy-GB" sz="4200" dirty="0" smtClean="0">
                <a:latin typeface="+mj-lt"/>
              </a:rPr>
              <a:t>Dros greigiau geirwon serth, i'r lan</a:t>
            </a:r>
          </a:p>
          <a:p>
            <a:r>
              <a:rPr lang="cy-GB" sz="4200" dirty="0" smtClean="0">
                <a:latin typeface="+mj-lt"/>
              </a:rPr>
              <a:t>I'r Ganaan fry</a:t>
            </a:r>
            <a:r>
              <a:rPr lang="cy-GB" sz="4200" dirty="0" smtClean="0">
                <a:latin typeface="+mj-lt"/>
              </a:rPr>
              <a:t>.</a:t>
            </a:r>
            <a:endParaRPr lang="cy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331640" y="692696"/>
            <a:ext cx="74888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latin typeface="+mj-lt"/>
              </a:rPr>
              <a:t>O! Dal fi, 'rwyf heb rym,</a:t>
            </a:r>
          </a:p>
          <a:p>
            <a:r>
              <a:rPr lang="cy-GB" sz="4200" dirty="0" smtClean="0">
                <a:latin typeface="+mj-lt"/>
              </a:rPr>
              <a:t>Yr ochor hon na thraw;</a:t>
            </a:r>
          </a:p>
          <a:p>
            <a:r>
              <a:rPr lang="cy-GB" sz="4200" dirty="0" smtClean="0">
                <a:latin typeface="+mj-lt"/>
              </a:rPr>
              <a:t>Os sefyll wnaf, ni safaf ddim</a:t>
            </a:r>
          </a:p>
          <a:p>
            <a:r>
              <a:rPr lang="cy-GB" sz="4200" dirty="0" smtClean="0">
                <a:latin typeface="+mj-lt"/>
              </a:rPr>
              <a:t>Ond yn dy law:</a:t>
            </a:r>
          </a:p>
          <a:p>
            <a:r>
              <a:rPr lang="cy-GB" sz="4200" dirty="0" smtClean="0">
                <a:latin typeface="+mj-lt"/>
              </a:rPr>
              <a:t>Addewid nefoedd faith</a:t>
            </a:r>
          </a:p>
          <a:p>
            <a:r>
              <a:rPr lang="cy-GB" sz="4200" dirty="0" smtClean="0">
                <a:latin typeface="+mj-lt"/>
              </a:rPr>
              <a:t>Yw 'nghymorth perffaith gwir</a:t>
            </a:r>
          </a:p>
          <a:p>
            <a:r>
              <a:rPr lang="cy-GB" sz="4200" dirty="0" smtClean="0">
                <a:latin typeface="+mj-lt"/>
              </a:rPr>
              <a:t>Na chyfeiliornaf ar fy nhaith</a:t>
            </a:r>
          </a:p>
          <a:p>
            <a:r>
              <a:rPr lang="cy-GB" sz="4200" dirty="0" smtClean="0">
                <a:latin typeface="+mj-lt"/>
              </a:rPr>
              <a:t>I Salem bur</a:t>
            </a:r>
            <a:r>
              <a:rPr lang="cy-GB" sz="4200" dirty="0" smtClean="0">
                <a:latin typeface="+mj-lt"/>
              </a:rPr>
              <a:t>.</a:t>
            </a:r>
            <a:endParaRPr lang="cy-GB" sz="42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7624" y="476672"/>
            <a:ext cx="82089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latin typeface="+mj-lt"/>
              </a:rPr>
              <a:t>Yn eithaf grym y dŵr,</a:t>
            </a:r>
          </a:p>
          <a:p>
            <a:r>
              <a:rPr lang="cy-GB" sz="4200" dirty="0" smtClean="0">
                <a:latin typeface="+mj-lt"/>
              </a:rPr>
              <a:t>A'r tonnau'n curo i lawr,</a:t>
            </a:r>
          </a:p>
          <a:p>
            <a:r>
              <a:rPr lang="cy-GB" sz="4200" dirty="0" smtClean="0">
                <a:latin typeface="+mj-lt"/>
              </a:rPr>
              <a:t>Tywysog nefoedd yw fy nhŵr,</a:t>
            </a:r>
          </a:p>
          <a:p>
            <a:r>
              <a:rPr lang="cy-GB" sz="4200" dirty="0" smtClean="0">
                <a:latin typeface="+mj-lt"/>
              </a:rPr>
              <a:t>A'm Ceidwad mawr;</a:t>
            </a:r>
          </a:p>
          <a:p>
            <a:r>
              <a:rPr lang="cy-GB" sz="4200" dirty="0" smtClean="0">
                <a:latin typeface="+mj-lt"/>
              </a:rPr>
              <a:t>Fe ddeil fy mhen i'r lan,</a:t>
            </a:r>
          </a:p>
          <a:p>
            <a:r>
              <a:rPr lang="cy-GB" sz="4200" dirty="0" smtClean="0">
                <a:latin typeface="+mj-lt"/>
              </a:rPr>
              <a:t>Cans ffrind i'r gwan yw Ef;</a:t>
            </a:r>
          </a:p>
          <a:p>
            <a:r>
              <a:rPr lang="cy-GB" sz="4200" dirty="0" smtClean="0">
                <a:latin typeface="+mj-lt"/>
              </a:rPr>
              <a:t>Fe'm dwg o'm cystudd yn y man</a:t>
            </a:r>
          </a:p>
          <a:p>
            <a:r>
              <a:rPr lang="cy-GB" sz="4200" dirty="0" smtClean="0">
                <a:latin typeface="+mj-lt"/>
              </a:rPr>
              <a:t>I Deyrnas Nef.</a:t>
            </a:r>
            <a:endParaRPr lang="cy-GB" sz="42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6091709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1501</TotalTime>
  <Words>145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530</cp:revision>
  <dcterms:modified xsi:type="dcterms:W3CDTF">2015-06-23T13:13:56Z</dcterms:modified>
</cp:coreProperties>
</file>