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74" r:id="rId3"/>
    <p:sldId id="573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Llawlyfr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Moliant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Newydd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16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475656" y="620688"/>
            <a:ext cx="763284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 smtClean="0">
                <a:latin typeface="+mj-lt"/>
              </a:rPr>
              <a:t>Ti, Iesu, frenin nef,</a:t>
            </a:r>
          </a:p>
          <a:p>
            <a:r>
              <a:rPr lang="cy-GB" sz="4000" dirty="0" smtClean="0">
                <a:latin typeface="+mj-lt"/>
              </a:rPr>
              <a:t>F'anwylyd i a'm Duw!</a:t>
            </a:r>
          </a:p>
          <a:p>
            <a:r>
              <a:rPr lang="cy-GB" sz="4000" dirty="0" smtClean="0">
                <a:latin typeface="+mj-lt"/>
              </a:rPr>
              <a:t>Yn eithaf pell o dŷ fy Nhad,</a:t>
            </a:r>
          </a:p>
          <a:p>
            <a:r>
              <a:rPr lang="cy-GB" sz="4000" dirty="0" smtClean="0">
                <a:latin typeface="+mj-lt"/>
              </a:rPr>
              <a:t>Mewn anial wlad, 'rwy'n byw.</a:t>
            </a:r>
          </a:p>
          <a:p>
            <a:endParaRPr lang="cy-GB" sz="4000" dirty="0" smtClean="0">
              <a:latin typeface="+mj-lt"/>
            </a:endParaRPr>
          </a:p>
          <a:p>
            <a:r>
              <a:rPr lang="cy-GB" sz="4000" dirty="0" smtClean="0">
                <a:latin typeface="+mj-lt"/>
              </a:rPr>
              <a:t>Mewn ofnau rwyf a braw,</a:t>
            </a:r>
          </a:p>
          <a:p>
            <a:r>
              <a:rPr lang="cy-GB" sz="4000" dirty="0" smtClean="0">
                <a:latin typeface="+mj-lt"/>
              </a:rPr>
              <a:t>Bob llaw gelynion sydd;</a:t>
            </a:r>
          </a:p>
          <a:p>
            <a:r>
              <a:rPr lang="cy-GB" sz="4000" dirty="0" smtClean="0">
                <a:latin typeface="+mj-lt"/>
              </a:rPr>
              <a:t>O! addfwyn Iesu, saf o'm rhan,</a:t>
            </a:r>
          </a:p>
          <a:p>
            <a:r>
              <a:rPr lang="cy-GB" sz="4000" dirty="0" smtClean="0">
                <a:latin typeface="+mj-lt"/>
              </a:rPr>
              <a:t>A thyn y gwan yn rhydd</a:t>
            </a:r>
            <a:r>
              <a:rPr lang="cy-GB" sz="4000" dirty="0" smtClean="0">
                <a:latin typeface="+mj-lt"/>
              </a:rPr>
              <a:t>.</a:t>
            </a:r>
            <a:endParaRPr lang="cy-GB" sz="40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259632" y="332656"/>
            <a:ext cx="784887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 smtClean="0">
                <a:latin typeface="+mj-lt"/>
              </a:rPr>
              <a:t>Mae rhinwedd yn dy waed</a:t>
            </a:r>
          </a:p>
          <a:p>
            <a:r>
              <a:rPr lang="cy-GB" sz="4000" dirty="0" smtClean="0">
                <a:latin typeface="+mj-lt"/>
              </a:rPr>
              <a:t>I faddau beiau mwy</a:t>
            </a:r>
          </a:p>
          <a:p>
            <a:r>
              <a:rPr lang="cy-GB" sz="4000" dirty="0" smtClean="0">
                <a:latin typeface="+mj-lt"/>
              </a:rPr>
              <a:t>Nag y gall angel chwaith na dyn,</a:t>
            </a:r>
          </a:p>
          <a:p>
            <a:r>
              <a:rPr lang="cy-GB" sz="4000" dirty="0" smtClean="0">
                <a:latin typeface="+mj-lt"/>
              </a:rPr>
              <a:t>Byth rifo monynt hwy.</a:t>
            </a:r>
          </a:p>
          <a:p>
            <a:endParaRPr lang="cy-GB" sz="4000" dirty="0" smtClean="0">
              <a:latin typeface="+mj-lt"/>
            </a:endParaRPr>
          </a:p>
          <a:p>
            <a:r>
              <a:rPr lang="cy-GB" sz="4000" dirty="0" smtClean="0">
                <a:latin typeface="+mj-lt"/>
              </a:rPr>
              <a:t>Mae ffynnon ar y bryn</a:t>
            </a:r>
          </a:p>
          <a:p>
            <a:r>
              <a:rPr lang="cy-GB" sz="4000" dirty="0" smtClean="0">
                <a:latin typeface="+mj-lt"/>
              </a:rPr>
              <a:t>A ylch yn wyn a glân</a:t>
            </a:r>
          </a:p>
          <a:p>
            <a:r>
              <a:rPr lang="cy-GB" sz="4000" dirty="0" smtClean="0">
                <a:latin typeface="+mj-lt"/>
              </a:rPr>
              <a:t>Bechodau o'r ffieiddia' 'rioed</a:t>
            </a:r>
          </a:p>
          <a:p>
            <a:r>
              <a:rPr lang="cy-GB" sz="4000" dirty="0" smtClean="0">
                <a:latin typeface="+mj-lt"/>
              </a:rPr>
              <a:t>Rifedi'r tywod mân</a:t>
            </a:r>
            <a:r>
              <a:rPr lang="cy-GB" sz="4000" dirty="0" smtClean="0">
                <a:latin typeface="+mj-lt"/>
              </a:rPr>
              <a:t>.</a:t>
            </a:r>
            <a:endParaRPr lang="cy-GB" sz="40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683568" y="404664"/>
            <a:ext cx="846043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 smtClean="0">
                <a:latin typeface="+mj-lt"/>
              </a:rPr>
              <a:t>'Does diwedd fyth na thrai</a:t>
            </a:r>
          </a:p>
          <a:p>
            <a:r>
              <a:rPr lang="cy-GB" sz="4000" dirty="0" smtClean="0">
                <a:latin typeface="+mj-lt"/>
              </a:rPr>
              <a:t>Ar gariad angau loes;</a:t>
            </a:r>
          </a:p>
          <a:p>
            <a:r>
              <a:rPr lang="cy-GB" sz="4000" dirty="0" smtClean="0">
                <a:latin typeface="+mj-lt"/>
              </a:rPr>
              <a:t>Uwch pris o'r gwerthfawrocaf gaed</a:t>
            </a:r>
          </a:p>
          <a:p>
            <a:r>
              <a:rPr lang="cy-GB" sz="4000" dirty="0" smtClean="0">
                <a:latin typeface="+mj-lt"/>
              </a:rPr>
              <a:t>Yw haeddiant gwaed y Groes.</a:t>
            </a:r>
          </a:p>
          <a:p>
            <a:endParaRPr lang="cy-GB" sz="4000" dirty="0" smtClean="0">
              <a:latin typeface="+mj-lt"/>
            </a:endParaRPr>
          </a:p>
          <a:p>
            <a:endParaRPr lang="en-GB" sz="4000" dirty="0" smtClean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23928" y="6453336"/>
            <a:ext cx="50760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y-GB" sz="1400" dirty="0" smtClean="0">
                <a:latin typeface="+mj-lt"/>
              </a:rPr>
              <a:t>William Williams, Pantycelyn</a:t>
            </a:r>
            <a:endParaRPr lang="en-GB" sz="1400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23728" y="400506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1459</TotalTime>
  <Words>129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Geraint</cp:lastModifiedBy>
  <cp:revision>503</cp:revision>
  <dcterms:modified xsi:type="dcterms:W3CDTF">2015-06-22T15:08:40Z</dcterms:modified>
</cp:coreProperties>
</file>