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73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 varScale="1">
        <p:scale>
          <a:sx n="105" d="100"/>
          <a:sy n="105" d="100"/>
        </p:scale>
        <p:origin x="-183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=""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>
                <a:latin typeface="Arial" pitchFamily="34" charset="0"/>
                <a:cs typeface="Arial" pitchFamily="34" charset="0"/>
              </a:rPr>
              <a:t>Y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Llawlyfr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Moliant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Newydd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15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251520" y="548680"/>
            <a:ext cx="957706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smtClean="0">
                <a:latin typeface="+mj-lt"/>
              </a:rPr>
              <a:t>Pan </a:t>
            </a:r>
            <a:r>
              <a:rPr lang="en-GB" sz="4000" dirty="0" err="1" smtClean="0">
                <a:latin typeface="+mj-lt"/>
              </a:rPr>
              <a:t>guddio’r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nos</a:t>
            </a:r>
            <a:r>
              <a:rPr lang="en-GB" sz="4000" dirty="0" smtClean="0">
                <a:latin typeface="+mj-lt"/>
              </a:rPr>
              <a:t> y </a:t>
            </a:r>
            <a:r>
              <a:rPr lang="en-GB" sz="4000" dirty="0" err="1" smtClean="0">
                <a:latin typeface="+mj-lt"/>
              </a:rPr>
              <a:t>dydd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A’r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gân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troi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gri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Cynlluniau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drysu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ffydd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O! </a:t>
            </a:r>
            <a:r>
              <a:rPr lang="en-GB" sz="4000" dirty="0" err="1" smtClean="0">
                <a:latin typeface="+mj-lt"/>
              </a:rPr>
              <a:t>Arglwydd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cofia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fi</a:t>
            </a:r>
            <a:r>
              <a:rPr lang="en-GB" sz="4000" dirty="0" smtClean="0">
                <a:latin typeface="+mj-lt"/>
              </a:rPr>
              <a:t>.</a:t>
            </a:r>
          </a:p>
          <a:p>
            <a:endParaRPr lang="en-GB" sz="4000" dirty="0" smtClean="0">
              <a:latin typeface="+mj-lt"/>
            </a:endParaRPr>
          </a:p>
          <a:p>
            <a:r>
              <a:rPr lang="en-GB" sz="4000" dirty="0" smtClean="0">
                <a:latin typeface="+mj-lt"/>
              </a:rPr>
              <a:t>Pan </a:t>
            </a:r>
            <a:r>
              <a:rPr lang="en-GB" sz="4000" dirty="0" err="1" smtClean="0">
                <a:latin typeface="+mj-lt"/>
              </a:rPr>
              <a:t>ollwng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cymyl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prudd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Eu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dafnau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oer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lli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Pan </a:t>
            </a:r>
            <a:r>
              <a:rPr lang="en-GB" sz="4000" dirty="0" err="1" smtClean="0">
                <a:latin typeface="+mj-lt"/>
              </a:rPr>
              <a:t>ddeffry’r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gwynt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a’i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nerthoedd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cudd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O! </a:t>
            </a:r>
            <a:r>
              <a:rPr lang="en-GB" sz="4000" dirty="0" err="1" smtClean="0">
                <a:latin typeface="+mj-lt"/>
              </a:rPr>
              <a:t>Arglwydd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cofia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fi</a:t>
            </a:r>
            <a:r>
              <a:rPr lang="en-GB" sz="4000" dirty="0" smtClean="0">
                <a:latin typeface="+mj-lt"/>
              </a:rPr>
              <a:t>.</a:t>
            </a:r>
            <a:endParaRPr lang="en-GB" sz="4000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8028384" y="6114492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Wingdings 3" pitchFamily="18" charset="2"/>
              </a:rPr>
              <a:t>q</a:t>
            </a:r>
            <a:endParaRPr lang="en-GB" dirty="0">
              <a:latin typeface="Wingdings 3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331640" y="404664"/>
            <a:ext cx="781236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4000" dirty="0" smtClean="0">
                <a:latin typeface="+mj-lt"/>
              </a:rPr>
              <a:t>Ti </a:t>
            </a:r>
            <a:r>
              <a:rPr lang="en-GB" sz="4000" dirty="0" err="1" smtClean="0">
                <a:latin typeface="+mj-lt"/>
              </a:rPr>
              <a:t>gofiaist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waelion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byd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Maddeuaist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fyrdd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di-ri</a:t>
            </a:r>
            <a:r>
              <a:rPr lang="en-GB" sz="4000" dirty="0" smtClean="0">
                <a:latin typeface="+mj-lt"/>
              </a:rPr>
              <a:t>';</a:t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Dy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ras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sy’n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fôr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heb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drai</a:t>
            </a:r>
            <a:r>
              <a:rPr lang="en-GB" sz="4000" dirty="0" smtClean="0">
                <a:latin typeface="+mj-lt"/>
              </a:rPr>
              <a:t> o </a:t>
            </a:r>
            <a:r>
              <a:rPr lang="en-GB" sz="4000" dirty="0" err="1" smtClean="0">
                <a:latin typeface="+mj-lt"/>
              </a:rPr>
              <a:t>hyd</a:t>
            </a:r>
            <a:r>
              <a:rPr lang="en-GB" sz="4000" dirty="0" smtClean="0">
                <a:latin typeface="+mj-lt"/>
              </a:rPr>
              <a:t>;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O! </a:t>
            </a:r>
            <a:r>
              <a:rPr lang="en-GB" sz="4000" dirty="0" err="1" smtClean="0">
                <a:latin typeface="+mj-lt"/>
              </a:rPr>
              <a:t>Arglwydd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cofia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fi</a:t>
            </a:r>
            <a:r>
              <a:rPr lang="en-GB" sz="4000" dirty="0" smtClean="0">
                <a:latin typeface="+mj-lt"/>
              </a:rPr>
              <a:t>.</a:t>
            </a:r>
          </a:p>
          <a:p>
            <a:endParaRPr lang="en-GB" sz="4000" dirty="0" smtClean="0">
              <a:latin typeface="+mj-lt"/>
            </a:endParaRPr>
          </a:p>
          <a:p>
            <a:r>
              <a:rPr lang="en-GB" sz="4000" dirty="0" err="1" smtClean="0">
                <a:latin typeface="+mj-lt"/>
              </a:rPr>
              <a:t>Yn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ing</a:t>
            </a:r>
            <a:r>
              <a:rPr lang="en-GB" sz="4000" dirty="0" smtClean="0">
                <a:latin typeface="+mj-lt"/>
              </a:rPr>
              <a:t> yr </a:t>
            </a:r>
            <a:r>
              <a:rPr lang="en-GB" sz="4000" dirty="0" err="1" smtClean="0">
                <a:latin typeface="+mj-lt"/>
              </a:rPr>
              <a:t>olaf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awr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Pan </a:t>
            </a:r>
            <a:r>
              <a:rPr lang="en-GB" sz="4000" dirty="0" err="1" smtClean="0">
                <a:latin typeface="+mj-lt"/>
              </a:rPr>
              <a:t>syrth</a:t>
            </a:r>
            <a:r>
              <a:rPr lang="en-GB" sz="4000" dirty="0" smtClean="0">
                <a:latin typeface="+mj-lt"/>
              </a:rPr>
              <a:t> y </a:t>
            </a:r>
            <a:r>
              <a:rPr lang="en-GB" sz="4000" dirty="0" err="1" smtClean="0">
                <a:latin typeface="+mj-lt"/>
              </a:rPr>
              <a:t>byd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a’i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fri</a:t>
            </a:r>
            <a:r>
              <a:rPr lang="en-GB" sz="4000" dirty="0" smtClean="0">
                <a:latin typeface="+mj-lt"/>
              </a:rPr>
              <a:t/>
            </a:r>
            <a:br>
              <a:rPr lang="en-GB" sz="4000" dirty="0" smtClean="0">
                <a:latin typeface="+mj-lt"/>
              </a:rPr>
            </a:br>
            <a:r>
              <a:rPr lang="en-GB" sz="4000" dirty="0" err="1" smtClean="0">
                <a:latin typeface="+mj-lt"/>
              </a:rPr>
              <a:t>Fel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dail</a:t>
            </a:r>
            <a:r>
              <a:rPr lang="en-GB" sz="4000" dirty="0" smtClean="0">
                <a:latin typeface="+mj-lt"/>
              </a:rPr>
              <a:t> yr </a:t>
            </a:r>
            <a:r>
              <a:rPr lang="en-GB" sz="4000" dirty="0" err="1" smtClean="0">
                <a:latin typeface="+mj-lt"/>
              </a:rPr>
              <a:t>hydref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ar</a:t>
            </a:r>
            <a:r>
              <a:rPr lang="en-GB" sz="4000" dirty="0" smtClean="0">
                <a:latin typeface="+mj-lt"/>
              </a:rPr>
              <a:t> y </a:t>
            </a:r>
            <a:r>
              <a:rPr lang="en-GB" sz="4000" dirty="0" err="1" smtClean="0">
                <a:latin typeface="+mj-lt"/>
              </a:rPr>
              <a:t>llawr</a:t>
            </a:r>
            <a:r>
              <a:rPr lang="en-GB" sz="4000" dirty="0" smtClean="0">
                <a:latin typeface="+mj-lt"/>
              </a:rPr>
              <a:t>,</a:t>
            </a:r>
            <a:br>
              <a:rPr lang="en-GB" sz="4000" dirty="0" smtClean="0">
                <a:latin typeface="+mj-lt"/>
              </a:rPr>
            </a:br>
            <a:r>
              <a:rPr lang="en-GB" sz="4000" dirty="0" smtClean="0">
                <a:latin typeface="+mj-lt"/>
              </a:rPr>
              <a:t>O! </a:t>
            </a:r>
            <a:r>
              <a:rPr lang="en-GB" sz="4000" dirty="0" err="1" smtClean="0">
                <a:latin typeface="+mj-lt"/>
              </a:rPr>
              <a:t>Arglwydd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cofia</a:t>
            </a:r>
            <a:r>
              <a:rPr lang="en-GB" sz="4000" dirty="0" smtClean="0">
                <a:latin typeface="+mj-lt"/>
              </a:rPr>
              <a:t> </a:t>
            </a:r>
            <a:r>
              <a:rPr lang="en-GB" sz="4000" dirty="0" err="1" smtClean="0">
                <a:latin typeface="+mj-lt"/>
              </a:rPr>
              <a:t>fi</a:t>
            </a:r>
            <a:r>
              <a:rPr lang="en-GB" sz="4000" dirty="0" smtClean="0">
                <a:latin typeface="+mj-lt"/>
              </a:rPr>
              <a:t>.</a:t>
            </a:r>
            <a:endParaRPr lang="en-GB" sz="4000" dirty="0" smtClean="0">
              <a:latin typeface="+mj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23928" y="6453336"/>
            <a:ext cx="50760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err="1" smtClean="0">
                <a:latin typeface="+mj-lt"/>
              </a:rPr>
              <a:t>Cernyw</a:t>
            </a:r>
            <a:endParaRPr lang="en-GB" sz="1400" dirty="0" smtClean="0"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123728" y="6165304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1457</TotalTime>
  <Words>19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Geraint</cp:lastModifiedBy>
  <cp:revision>502</cp:revision>
  <dcterms:modified xsi:type="dcterms:W3CDTF">2015-06-22T14:57:38Z</dcterms:modified>
</cp:coreProperties>
</file>