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7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403648" y="565512"/>
            <a:ext cx="72008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Pe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meddwn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aur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Periw</a:t>
            </a:r>
            <a:endParaRPr lang="en-GB" sz="4000" dirty="0" smtClean="0">
              <a:latin typeface="+mj-lt"/>
            </a:endParaRPr>
          </a:p>
          <a:p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pherlau'r</a:t>
            </a:r>
            <a:r>
              <a:rPr lang="en-GB" sz="4000" dirty="0" smtClean="0">
                <a:latin typeface="+mj-lt"/>
              </a:rPr>
              <a:t> India bell,</a:t>
            </a:r>
          </a:p>
          <a:p>
            <a:r>
              <a:rPr lang="en-GB" sz="4000" dirty="0" smtClean="0">
                <a:latin typeface="+mj-lt"/>
              </a:rPr>
              <a:t>Mae </a:t>
            </a:r>
            <a:r>
              <a:rPr lang="en-GB" sz="4000" dirty="0" err="1" smtClean="0">
                <a:latin typeface="+mj-lt"/>
              </a:rPr>
              <a:t>gronyn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bach</a:t>
            </a:r>
            <a:r>
              <a:rPr lang="en-GB" sz="4000" dirty="0" smtClean="0">
                <a:latin typeface="+mj-lt"/>
              </a:rPr>
              <a:t> o </a:t>
            </a:r>
            <a:r>
              <a:rPr lang="en-GB" sz="4000" dirty="0" err="1" smtClean="0">
                <a:latin typeface="+mj-lt"/>
              </a:rPr>
              <a:t>ras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Nuw</a:t>
            </a:r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drysor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canmil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gwell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Pob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pleser</a:t>
            </a:r>
            <a:r>
              <a:rPr lang="en-GB" sz="4000" dirty="0" smtClean="0">
                <a:latin typeface="+mj-lt"/>
              </a:rPr>
              <a:t> is y </a:t>
            </a:r>
            <a:r>
              <a:rPr lang="en-GB" sz="4000" dirty="0" err="1" smtClean="0">
                <a:latin typeface="+mj-lt"/>
              </a:rPr>
              <a:t>rhod</a:t>
            </a:r>
            <a:endParaRPr lang="en-GB" sz="4000" dirty="0" smtClean="0">
              <a:latin typeface="+mj-lt"/>
            </a:endParaRPr>
          </a:p>
          <a:p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dderfydd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maes</a:t>
            </a:r>
            <a:r>
              <a:rPr lang="en-GB" sz="4000" dirty="0" smtClean="0">
                <a:latin typeface="+mj-lt"/>
              </a:rPr>
              <a:t> o law;</a:t>
            </a:r>
          </a:p>
          <a:p>
            <a:r>
              <a:rPr lang="en-GB" sz="4000" dirty="0" err="1" smtClean="0">
                <a:latin typeface="+mj-lt"/>
              </a:rPr>
              <a:t>Ar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bleser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uwch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mae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nod,</a:t>
            </a:r>
          </a:p>
          <a:p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nhir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bywyd</a:t>
            </a:r>
            <a:r>
              <a:rPr lang="en-GB" sz="4000" dirty="0" smtClean="0">
                <a:latin typeface="+mj-lt"/>
              </a:rPr>
              <a:t> draw.</a:t>
            </a:r>
          </a:p>
          <a:p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331640" y="404664"/>
            <a:ext cx="78123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Dymunwn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ado'n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lân</a:t>
            </a:r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Holl</a:t>
            </a:r>
            <a:r>
              <a:rPr lang="en-GB" sz="4000" dirty="0" smtClean="0">
                <a:latin typeface="+mj-lt"/>
              </a:rPr>
              <a:t> wag </a:t>
            </a:r>
            <a:r>
              <a:rPr lang="en-GB" sz="4000" dirty="0" err="1" smtClean="0">
                <a:latin typeface="+mj-lt"/>
              </a:rPr>
              <a:t>deganau'r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llawr</a:t>
            </a:r>
            <a:r>
              <a:rPr lang="en-GB" sz="4000" dirty="0" smtClean="0">
                <a:latin typeface="+mj-lt"/>
              </a:rPr>
              <a:t>,</a:t>
            </a:r>
          </a:p>
          <a:p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phenderfynu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fynd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ymlaen</a:t>
            </a:r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Ar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ôl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Mhrynwr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mawr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Pe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cawn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ddaear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gron</a:t>
            </a:r>
            <a:r>
              <a:rPr lang="en-GB" sz="4000" dirty="0" smtClean="0">
                <a:latin typeface="+mj-lt"/>
              </a:rPr>
              <a:t>,</a:t>
            </a:r>
          </a:p>
          <a:p>
            <a:r>
              <a:rPr lang="en-GB" sz="4000" dirty="0" err="1" smtClean="0">
                <a:latin typeface="+mj-lt"/>
              </a:rPr>
              <a:t>A'i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holl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bleserau</a:t>
            </a:r>
            <a:r>
              <a:rPr lang="en-GB" sz="4000" dirty="0" smtClean="0">
                <a:latin typeface="+mj-lt"/>
              </a:rPr>
              <a:t> hi,</a:t>
            </a:r>
          </a:p>
          <a:p>
            <a:r>
              <a:rPr lang="en-GB" sz="4000" dirty="0" smtClean="0">
                <a:latin typeface="+mj-lt"/>
              </a:rPr>
              <a:t>Mae </a:t>
            </a:r>
            <a:r>
              <a:rPr lang="en-GB" sz="4000" dirty="0" err="1" smtClean="0">
                <a:latin typeface="+mj-lt"/>
              </a:rPr>
              <a:t>heddwch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Duw</a:t>
            </a:r>
            <a:r>
              <a:rPr lang="en-GB" sz="4000" dirty="0" smtClean="0">
                <a:latin typeface="+mj-lt"/>
              </a:rPr>
              <a:t> o </a:t>
            </a:r>
            <a:r>
              <a:rPr lang="en-GB" sz="4000" dirty="0" err="1" smtClean="0">
                <a:latin typeface="+mj-lt"/>
              </a:rPr>
              <a:t>dan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mron</a:t>
            </a:r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ganmil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gwell</a:t>
            </a:r>
            <a:r>
              <a:rPr lang="en-GB" sz="4000" dirty="0" smtClean="0">
                <a:latin typeface="+mj-lt"/>
              </a:rPr>
              <a:t> i mi.</a:t>
            </a:r>
          </a:p>
        </p:txBody>
      </p:sp>
      <p:sp>
        <p:nvSpPr>
          <p:cNvPr id="2" name="Rectangle 1"/>
          <p:cNvSpPr/>
          <p:nvPr/>
        </p:nvSpPr>
        <p:spPr>
          <a:xfrm>
            <a:off x="3923928" y="6453336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latin typeface="+mj-lt"/>
              </a:rPr>
              <a:t>William Lewis, </a:t>
            </a:r>
            <a:r>
              <a:rPr lang="en-GB" sz="1400" dirty="0" err="1" smtClean="0">
                <a:latin typeface="+mj-lt"/>
              </a:rPr>
              <a:t>Llangloffan</a:t>
            </a:r>
            <a:r>
              <a:rPr lang="en-GB" sz="1400" dirty="0" smtClean="0">
                <a:latin typeface="+mj-lt"/>
              </a:rPr>
              <a:t> (? - 1794); </a:t>
            </a:r>
            <a:r>
              <a:rPr lang="en-GB" sz="1400" dirty="0" err="1" smtClean="0">
                <a:latin typeface="+mj-lt"/>
              </a:rPr>
              <a:t>pennill</a:t>
            </a:r>
            <a:r>
              <a:rPr lang="en-GB" sz="1400" dirty="0" smtClean="0">
                <a:latin typeface="+mj-lt"/>
              </a:rPr>
              <a:t> 4 - </a:t>
            </a:r>
            <a:r>
              <a:rPr lang="en-GB" sz="1400" dirty="0" err="1" smtClean="0">
                <a:latin typeface="+mj-lt"/>
              </a:rPr>
              <a:t>anhysbys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50513" y="6091709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1452</TotalTime>
  <Words>107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499</cp:revision>
  <dcterms:modified xsi:type="dcterms:W3CDTF">2015-06-22T13:49:14Z</dcterms:modified>
</cp:coreProperties>
</file>