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5"/>
  </p:notesMasterIdLst>
  <p:sldIdLst>
    <p:sldId id="499" r:id="rId2"/>
    <p:sldId id="501" r:id="rId3"/>
    <p:sldId id="500" r:id="rId4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0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8" d="100"/>
          <a:sy n="98" d="100"/>
        </p:scale>
        <p:origin x="-420" y="-108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xmlns="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xmlns="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3</a:t>
            </a:fld>
            <a:endParaRPr lang="en-US" dirty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53B5-7CB5-4FF2-91D5-DD9AF08154A3}" type="datetimeFigureOut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1/31/2015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4104C3-F080-46B8-BF57-ED6E0AC9DE7C}" type="slidenum">
              <a:rPr lang="en-US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xmlns="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xmlns="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xmlns="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5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6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403648" y="626820"/>
            <a:ext cx="7416824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Os caf yr Iesu'n rhan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	o dan bob croes, 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a rhodio yn ei hedd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	hyd ddiwedd oes, 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anghofiaf boenau'r daith, 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pob gwaith fydd yn fwynhad;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caf brofi'r hedd sydd fry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	yn </a:t>
            </a: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nhŷ </a:t>
            </a: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fy Nhad.</a:t>
            </a:r>
          </a:p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cy-GB" sz="4200" b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0"/>
            <a:ext cx="35283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en-GB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361</a:t>
            </a:r>
            <a:endParaRPr lang="en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66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475656" y="476672"/>
            <a:ext cx="684076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Ond cael yr Iesu'n rhan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daw'r cyfan </a:t>
            </a:r>
            <a:r>
              <a:rPr lang="cy-GB" sz="4200" dirty="0" err="1" smtClean="0">
                <a:solidFill>
                  <a:schemeClr val="accent3"/>
                </a:solidFill>
                <a:latin typeface="Arial" charset="0"/>
              </a:rPr>
              <a:t>im</a:t>
            </a: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;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pob bendith ynddo gaf,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ni chollaf ddim: 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ni raid </a:t>
            </a:r>
            <a:r>
              <a:rPr lang="cy-GB" sz="4200" dirty="0" err="1" smtClean="0">
                <a:solidFill>
                  <a:schemeClr val="accent3"/>
                </a:solidFill>
                <a:latin typeface="Arial" charset="0"/>
              </a:rPr>
              <a:t>im</a:t>
            </a: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 fynd ar ôl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mwynhad daearol fyd,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cans yn ei gariad ef</a:t>
            </a:r>
            <a:br>
              <a:rPr lang="cy-GB" sz="4200" dirty="0" smtClean="0">
                <a:solidFill>
                  <a:schemeClr val="accent3"/>
                </a:solidFill>
                <a:latin typeface="Arial" charset="0"/>
              </a:rPr>
            </a:br>
            <a:r>
              <a:rPr lang="cy-GB" sz="4200" dirty="0" smtClean="0">
                <a:solidFill>
                  <a:schemeClr val="accent3"/>
                </a:solidFill>
                <a:latin typeface="Arial" charset="0"/>
              </a:rPr>
              <a:t>	mae nef o hyd.</a:t>
            </a:r>
          </a:p>
        </p:txBody>
      </p:sp>
      <p:sp>
        <p:nvSpPr>
          <p:cNvPr id="6" name="TextBox 2"/>
          <p:cNvSpPr txBox="1">
            <a:spLocks noChangeArrowheads="1"/>
          </p:cNvSpPr>
          <p:nvPr/>
        </p:nvSpPr>
        <p:spPr bwMode="auto">
          <a:xfrm>
            <a:off x="7858125" y="5877272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dirty="0">
                <a:solidFill>
                  <a:schemeClr val="bg1"/>
                </a:solidFill>
                <a:latin typeface="Webdings" pitchFamily="18" charset="2"/>
              </a:rPr>
              <a:t>4</a:t>
            </a:r>
            <a:endParaRPr lang="cy-GB" sz="5000" dirty="0">
              <a:solidFill>
                <a:schemeClr val="bg1"/>
              </a:solidFill>
              <a:latin typeface="Webdings" pitchFamily="18" charset="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06662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3"/>
          <p:cNvSpPr txBox="1">
            <a:spLocks noChangeArrowheads="1"/>
          </p:cNvSpPr>
          <p:nvPr/>
        </p:nvSpPr>
        <p:spPr bwMode="auto">
          <a:xfrm>
            <a:off x="1763689" y="332656"/>
            <a:ext cx="6480719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Lle bynnag caf fi ef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	fy nghartref yw; 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a deuaf drwy ei ras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	i ddinas Duw: 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fy mrodyr yn yr </a:t>
            </a: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ŵyl </a:t>
            </a: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/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a fydd ei annwyl </a:t>
            </a: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rai</a:t>
            </a: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; 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byth, </a:t>
            </a:r>
            <a:r>
              <a:rPr lang="cy-GB" sz="4200" dirty="0" err="1" smtClean="0">
                <a:solidFill>
                  <a:schemeClr val="accent3"/>
                </a:solidFill>
                <a:latin typeface="+mj-lt"/>
              </a:rPr>
              <a:t>byth</a:t>
            </a: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 ni welir un</a:t>
            </a:r>
            <a:br>
              <a:rPr lang="cy-GB" sz="4200" dirty="0" smtClean="0">
                <a:solidFill>
                  <a:schemeClr val="accent3"/>
                </a:solidFill>
                <a:latin typeface="+mj-lt"/>
              </a:rPr>
            </a:b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	o'r teulu'n llai</a:t>
            </a:r>
            <a:r>
              <a:rPr lang="cy-GB" sz="4200" dirty="0" smtClean="0">
                <a:solidFill>
                  <a:schemeClr val="accent3"/>
                </a:solidFill>
                <a:latin typeface="+mj-lt"/>
              </a:rPr>
              <a:t>.</a:t>
            </a:r>
            <a:endParaRPr lang="cy-GB" sz="42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339752" y="6474822"/>
            <a:ext cx="6732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600" dirty="0" smtClean="0">
                <a:latin typeface="Arial" pitchFamily="34" charset="0"/>
                <a:cs typeface="Arial" pitchFamily="34" charset="0"/>
              </a:rPr>
              <a:t>NOVALIS, 1772-1801 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efel</a:t>
            </a:r>
            <a:r>
              <a:rPr lang="pt-BR" sz="1600" dirty="0" smtClean="0">
                <a:latin typeface="Arial" pitchFamily="34" charset="0"/>
                <a:cs typeface="Arial" pitchFamily="34" charset="0"/>
              </a:rPr>
              <a:t>. ELFED, 1860-1953</a:t>
            </a:r>
          </a:p>
        </p:txBody>
      </p:sp>
      <p:cxnSp>
        <p:nvCxnSpPr>
          <p:cNvPr id="6" name="Straight Connector 3"/>
          <p:cNvCxnSpPr/>
          <p:nvPr/>
        </p:nvCxnSpPr>
        <p:spPr>
          <a:xfrm>
            <a:off x="1907704" y="5805264"/>
            <a:ext cx="5357807" cy="1591"/>
          </a:xfrm>
          <a:prstGeom prst="straightConnector1">
            <a:avLst/>
          </a:prstGeom>
          <a:noFill/>
          <a:ln w="19050">
            <a:solidFill>
              <a:schemeClr val="bg1"/>
            </a:solidFill>
            <a:prstDash val="solid"/>
          </a:ln>
        </p:spPr>
      </p:cxnSp>
    </p:spTree>
    <p:extLst>
      <p:ext uri="{BB962C8B-B14F-4D97-AF65-F5344CB8AC3E}">
        <p14:creationId xmlns="" xmlns:p14="http://schemas.microsoft.com/office/powerpoint/2010/main" val="15806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2632</TotalTime>
  <Words>32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Default Design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Gwenda</cp:lastModifiedBy>
  <cp:revision>404</cp:revision>
  <dcterms:modified xsi:type="dcterms:W3CDTF">2015-01-31T11:50:30Z</dcterms:modified>
</cp:coreProperties>
</file>