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4"/>
  </p:notesMasterIdLst>
  <p:sldIdLst>
    <p:sldId id="435" r:id="rId2"/>
    <p:sldId id="436" r:id="rId3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72" autoAdjust="0"/>
    <p:restoredTop sz="90909" autoAdjust="0"/>
  </p:normalViewPr>
  <p:slideViewPr>
    <p:cSldViewPr>
      <p:cViewPr varScale="1">
        <p:scale>
          <a:sx n="106" d="100"/>
          <a:sy n="106" d="100"/>
        </p:scale>
        <p:origin x="1860" y="96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9667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1593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51505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>
            <a:lvl1pPr>
              <a:defRPr sz="4000"/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2219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72253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8745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6674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5236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74064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75413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60739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2782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4"/>
          <p:cNvSpPr txBox="1">
            <a:spLocks noChangeArrowheads="1"/>
          </p:cNvSpPr>
          <p:nvPr/>
        </p:nvSpPr>
        <p:spPr bwMode="auto">
          <a:xfrm>
            <a:off x="1187624" y="939492"/>
            <a:ext cx="7344816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dirty="0" err="1" smtClean="0">
                <a:latin typeface="+mj-lt"/>
                <a:cs typeface="Arial" pitchFamily="34" charset="0"/>
              </a:rPr>
              <a:t>Trwy</a:t>
            </a:r>
            <a:r>
              <a:rPr lang="en-US" sz="4000" dirty="0" smtClean="0">
                <a:latin typeface="+mj-lt"/>
                <a:cs typeface="Arial" pitchFamily="34" charset="0"/>
              </a:rPr>
              <a:t> </a:t>
            </a:r>
            <a:r>
              <a:rPr lang="en-US" sz="4000" dirty="0" err="1" smtClean="0">
                <a:latin typeface="+mj-lt"/>
                <a:cs typeface="Arial" pitchFamily="34" charset="0"/>
              </a:rPr>
              <a:t>d'Ysbryd</a:t>
            </a:r>
            <a:r>
              <a:rPr lang="en-US" sz="4000" dirty="0" smtClean="0">
                <a:latin typeface="+mj-lt"/>
                <a:cs typeface="Arial" pitchFamily="34" charset="0"/>
              </a:rPr>
              <a:t> </a:t>
            </a:r>
            <a:r>
              <a:rPr lang="en-US" sz="4000" dirty="0" err="1" smtClean="0">
                <a:latin typeface="+mj-lt"/>
                <a:cs typeface="Arial" pitchFamily="34" charset="0"/>
              </a:rPr>
              <a:t>heddiw</a:t>
            </a:r>
            <a:r>
              <a:rPr lang="en-US" sz="4000" dirty="0" smtClean="0">
                <a:latin typeface="+mj-lt"/>
                <a:cs typeface="Arial" pitchFamily="34" charset="0"/>
              </a:rPr>
              <a:t> awn </a:t>
            </a:r>
            <a:br>
              <a:rPr lang="en-US" sz="4000" dirty="0" smtClean="0">
                <a:latin typeface="+mj-lt"/>
                <a:cs typeface="Arial" pitchFamily="34" charset="0"/>
              </a:rPr>
            </a:br>
            <a:r>
              <a:rPr lang="en-US" sz="4000" dirty="0" smtClean="0">
                <a:latin typeface="+mj-lt"/>
                <a:cs typeface="Arial" pitchFamily="34" charset="0"/>
              </a:rPr>
              <a:t>	</a:t>
            </a:r>
            <a:r>
              <a:rPr lang="en-US" sz="4000" dirty="0" err="1" smtClean="0">
                <a:latin typeface="+mj-lt"/>
                <a:cs typeface="Arial" pitchFamily="34" charset="0"/>
              </a:rPr>
              <a:t>i'th</a:t>
            </a:r>
            <a:r>
              <a:rPr lang="en-US" sz="4000" dirty="0" smtClean="0">
                <a:latin typeface="+mj-lt"/>
                <a:cs typeface="Arial" pitchFamily="34" charset="0"/>
              </a:rPr>
              <a:t> d</a:t>
            </a:r>
            <a:r>
              <a:rPr lang="cy-GB" sz="4000" dirty="0" smtClean="0">
                <a:latin typeface="+mj-lt"/>
                <a:cs typeface="Arial" pitchFamily="34" charset="0"/>
              </a:rPr>
              <a:t>ŷ</a:t>
            </a:r>
            <a:r>
              <a:rPr lang="en-US" sz="4000" dirty="0" smtClean="0">
                <a:latin typeface="+mj-lt"/>
                <a:cs typeface="Arial" pitchFamily="34" charset="0"/>
              </a:rPr>
              <a:t> â </a:t>
            </a:r>
            <a:r>
              <a:rPr lang="en-US" sz="4000" dirty="0" err="1" smtClean="0">
                <a:latin typeface="+mj-lt"/>
                <a:cs typeface="Arial" pitchFamily="34" charset="0"/>
              </a:rPr>
              <a:t>moliant</a:t>
            </a:r>
            <a:r>
              <a:rPr lang="en-US" sz="4000" dirty="0" smtClean="0">
                <a:latin typeface="+mj-lt"/>
                <a:cs typeface="Arial" pitchFamily="34" charset="0"/>
              </a:rPr>
              <a:t> </a:t>
            </a:r>
            <a:r>
              <a:rPr lang="en-US" sz="4000" dirty="0" err="1" smtClean="0">
                <a:latin typeface="+mj-lt"/>
                <a:cs typeface="Arial" pitchFamily="34" charset="0"/>
              </a:rPr>
              <a:t>llawn</a:t>
            </a:r>
            <a:r>
              <a:rPr lang="en-US" sz="4000" dirty="0" smtClean="0">
                <a:latin typeface="+mj-lt"/>
                <a:cs typeface="Arial" pitchFamily="34" charset="0"/>
              </a:rPr>
              <a:t>,</a:t>
            </a:r>
            <a:br>
              <a:rPr lang="en-US" sz="4000" dirty="0" smtClean="0">
                <a:latin typeface="+mj-lt"/>
                <a:cs typeface="Arial" pitchFamily="34" charset="0"/>
              </a:rPr>
            </a:br>
            <a:r>
              <a:rPr lang="en-US" sz="4000" dirty="0" smtClean="0">
                <a:latin typeface="+mj-lt"/>
                <a:cs typeface="Arial" pitchFamily="34" charset="0"/>
              </a:rPr>
              <a:t>O Dad </a:t>
            </a:r>
            <a:r>
              <a:rPr lang="en-US" sz="4000" dirty="0" err="1" smtClean="0">
                <a:latin typeface="+mj-lt"/>
                <a:cs typeface="Arial" pitchFamily="34" charset="0"/>
              </a:rPr>
              <a:t>pob</a:t>
            </a:r>
            <a:r>
              <a:rPr lang="en-US" sz="4000" dirty="0" smtClean="0">
                <a:latin typeface="+mj-lt"/>
                <a:cs typeface="Arial" pitchFamily="34" charset="0"/>
              </a:rPr>
              <a:t> dawn, </a:t>
            </a:r>
            <a:r>
              <a:rPr lang="en-US" sz="4000" dirty="0" err="1" smtClean="0">
                <a:latin typeface="+mj-lt"/>
                <a:cs typeface="Arial" pitchFamily="34" charset="0"/>
              </a:rPr>
              <a:t>clodforwn</a:t>
            </a:r>
            <a:r>
              <a:rPr lang="en-US" sz="4000" dirty="0" smtClean="0">
                <a:latin typeface="+mj-lt"/>
                <a:cs typeface="Arial" pitchFamily="34" charset="0"/>
              </a:rPr>
              <a:t> </a:t>
            </a:r>
            <a:r>
              <a:rPr lang="en-US" sz="4000" dirty="0" err="1" smtClean="0">
                <a:latin typeface="+mj-lt"/>
                <a:cs typeface="Arial" pitchFamily="34" charset="0"/>
              </a:rPr>
              <a:t>di</a:t>
            </a:r>
            <a:r>
              <a:rPr lang="en-US" sz="4000" dirty="0" smtClean="0">
                <a:latin typeface="+mj-lt"/>
                <a:cs typeface="Arial" pitchFamily="34" charset="0"/>
              </a:rPr>
              <a:t>: </a:t>
            </a:r>
            <a:br>
              <a:rPr lang="en-US" sz="4000" dirty="0" smtClean="0">
                <a:latin typeface="+mj-lt"/>
                <a:cs typeface="Arial" pitchFamily="34" charset="0"/>
              </a:rPr>
            </a:br>
            <a:r>
              <a:rPr lang="en-US" sz="4000" dirty="0" smtClean="0">
                <a:latin typeface="+mj-lt"/>
                <a:cs typeface="Arial" pitchFamily="34" charset="0"/>
              </a:rPr>
              <a:t>	</a:t>
            </a:r>
            <a:r>
              <a:rPr lang="en-US" sz="4000" dirty="0" err="1" smtClean="0">
                <a:latin typeface="+mj-lt"/>
                <a:cs typeface="Arial" pitchFamily="34" charset="0"/>
              </a:rPr>
              <a:t>daioni</a:t>
            </a:r>
            <a:r>
              <a:rPr lang="en-US" sz="4000" dirty="0" smtClean="0">
                <a:latin typeface="+mj-lt"/>
                <a:cs typeface="Arial" pitchFamily="34" charset="0"/>
              </a:rPr>
              <a:t> </a:t>
            </a:r>
            <a:r>
              <a:rPr lang="en-US" sz="4000" dirty="0" err="1" smtClean="0">
                <a:latin typeface="+mj-lt"/>
                <a:cs typeface="Arial" pitchFamily="34" charset="0"/>
              </a:rPr>
              <a:t>fel</a:t>
            </a:r>
            <a:r>
              <a:rPr lang="en-US" sz="4000" dirty="0" smtClean="0">
                <a:latin typeface="+mj-lt"/>
                <a:cs typeface="Arial" pitchFamily="34" charset="0"/>
              </a:rPr>
              <a:t> y </a:t>
            </a:r>
            <a:r>
              <a:rPr lang="en-US" sz="4000" dirty="0" err="1" smtClean="0">
                <a:latin typeface="+mj-lt"/>
                <a:cs typeface="Arial" pitchFamily="34" charset="0"/>
              </a:rPr>
              <a:t>môr</a:t>
            </a:r>
            <a:r>
              <a:rPr lang="en-US" sz="4000" dirty="0" smtClean="0">
                <a:latin typeface="+mj-lt"/>
                <a:cs typeface="Arial" pitchFamily="34" charset="0"/>
              </a:rPr>
              <a:t> </a:t>
            </a:r>
            <a:br>
              <a:rPr lang="en-US" sz="4000" dirty="0" smtClean="0">
                <a:latin typeface="+mj-lt"/>
                <a:cs typeface="Arial" pitchFamily="34" charset="0"/>
              </a:rPr>
            </a:br>
            <a:r>
              <a:rPr lang="en-US" sz="4000" dirty="0" smtClean="0">
                <a:latin typeface="+mj-lt"/>
                <a:cs typeface="Arial" pitchFamily="34" charset="0"/>
              </a:rPr>
              <a:t>	</a:t>
            </a:r>
            <a:r>
              <a:rPr lang="en-US" sz="4000" dirty="0" err="1" smtClean="0">
                <a:latin typeface="+mj-lt"/>
                <a:cs typeface="Arial" pitchFamily="34" charset="0"/>
              </a:rPr>
              <a:t>sy'n</a:t>
            </a:r>
            <a:r>
              <a:rPr lang="en-US" sz="4000" dirty="0" smtClean="0">
                <a:latin typeface="+mj-lt"/>
                <a:cs typeface="Arial" pitchFamily="34" charset="0"/>
              </a:rPr>
              <a:t> </a:t>
            </a:r>
            <a:r>
              <a:rPr lang="en-US" sz="4000" dirty="0" err="1" smtClean="0">
                <a:latin typeface="+mj-lt"/>
                <a:cs typeface="Arial" pitchFamily="34" charset="0"/>
              </a:rPr>
              <a:t>llifo</a:t>
            </a:r>
            <a:r>
              <a:rPr lang="en-US" sz="4000" dirty="0" smtClean="0">
                <a:latin typeface="+mj-lt"/>
                <a:cs typeface="Arial" pitchFamily="34" charset="0"/>
              </a:rPr>
              <a:t> at bob </a:t>
            </a:r>
            <a:r>
              <a:rPr lang="en-US" sz="4000" dirty="0" err="1" smtClean="0">
                <a:latin typeface="+mj-lt"/>
                <a:cs typeface="Arial" pitchFamily="34" charset="0"/>
              </a:rPr>
              <a:t>dôr</a:t>
            </a:r>
            <a:r>
              <a:rPr lang="en-US" sz="4000" dirty="0" smtClean="0">
                <a:latin typeface="+mj-lt"/>
                <a:cs typeface="Arial" pitchFamily="34" charset="0"/>
              </a:rPr>
              <a:t>,</a:t>
            </a:r>
            <a:br>
              <a:rPr lang="en-US" sz="4000" dirty="0" smtClean="0">
                <a:latin typeface="+mj-lt"/>
                <a:cs typeface="Arial" pitchFamily="34" charset="0"/>
              </a:rPr>
            </a:br>
            <a:r>
              <a:rPr lang="en-US" sz="4000" dirty="0" smtClean="0">
                <a:latin typeface="+mj-lt"/>
                <a:cs typeface="Arial" pitchFamily="34" charset="0"/>
              </a:rPr>
              <a:t>o </a:t>
            </a:r>
            <a:r>
              <a:rPr lang="en-US" sz="4000" dirty="0" err="1" smtClean="0">
                <a:latin typeface="+mj-lt"/>
                <a:cs typeface="Arial" pitchFamily="34" charset="0"/>
              </a:rPr>
              <a:t>ras</a:t>
            </a:r>
            <a:r>
              <a:rPr lang="en-US" sz="4000" dirty="0" smtClean="0">
                <a:latin typeface="+mj-lt"/>
                <a:cs typeface="Arial" pitchFamily="34" charset="0"/>
              </a:rPr>
              <a:t> </a:t>
            </a:r>
            <a:r>
              <a:rPr lang="en-US" sz="4000" dirty="0" err="1" smtClean="0">
                <a:latin typeface="+mj-lt"/>
                <a:cs typeface="Arial" pitchFamily="34" charset="0"/>
              </a:rPr>
              <a:t>ein</a:t>
            </a:r>
            <a:r>
              <a:rPr lang="en-US" sz="4000" dirty="0" smtClean="0">
                <a:latin typeface="+mj-lt"/>
                <a:cs typeface="Arial" pitchFamily="34" charset="0"/>
              </a:rPr>
              <a:t> </a:t>
            </a:r>
            <a:r>
              <a:rPr lang="en-US" sz="4000" dirty="0" err="1" smtClean="0">
                <a:latin typeface="+mj-lt"/>
                <a:cs typeface="Arial" pitchFamily="34" charset="0"/>
              </a:rPr>
              <a:t>Iôr</a:t>
            </a:r>
            <a:r>
              <a:rPr lang="en-US" sz="4000" dirty="0" smtClean="0">
                <a:latin typeface="+mj-lt"/>
                <a:cs typeface="Arial" pitchFamily="34" charset="0"/>
              </a:rPr>
              <a:t>, </a:t>
            </a:r>
            <a:r>
              <a:rPr lang="en-US" sz="4000" dirty="0" err="1" smtClean="0">
                <a:latin typeface="+mj-lt"/>
                <a:cs typeface="Arial" pitchFamily="34" charset="0"/>
              </a:rPr>
              <a:t>i'n</a:t>
            </a:r>
            <a:r>
              <a:rPr lang="en-US" sz="4000" dirty="0" smtClean="0">
                <a:latin typeface="+mj-lt"/>
                <a:cs typeface="Arial" pitchFamily="34" charset="0"/>
              </a:rPr>
              <a:t> </a:t>
            </a:r>
            <a:r>
              <a:rPr lang="en-US" sz="4000" dirty="0" err="1" smtClean="0">
                <a:latin typeface="+mj-lt"/>
                <a:cs typeface="Arial" pitchFamily="34" charset="0"/>
              </a:rPr>
              <a:t>heisiau</a:t>
            </a:r>
            <a:r>
              <a:rPr lang="en-US" sz="4000" dirty="0" smtClean="0">
                <a:latin typeface="+mj-lt"/>
                <a:cs typeface="Arial" pitchFamily="34" charset="0"/>
              </a:rPr>
              <a:t> </a:t>
            </a:r>
            <a:r>
              <a:rPr lang="en-US" sz="4000" dirty="0" err="1" smtClean="0">
                <a:latin typeface="+mj-lt"/>
                <a:cs typeface="Arial" pitchFamily="34" charset="0"/>
              </a:rPr>
              <a:t>ni</a:t>
            </a:r>
            <a:r>
              <a:rPr lang="en-US" sz="4000" dirty="0" smtClean="0">
                <a:latin typeface="+mj-lt"/>
                <a:cs typeface="Arial" pitchFamily="34" charset="0"/>
              </a:rPr>
              <a:t>.</a:t>
            </a:r>
            <a:endParaRPr lang="en-GB" sz="2000" dirty="0" smtClean="0">
              <a:latin typeface="+mj-lt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32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884368" y="5996226"/>
            <a:ext cx="1105222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4"/>
          <p:cNvSpPr txBox="1">
            <a:spLocks noChangeArrowheads="1"/>
          </p:cNvSpPr>
          <p:nvPr/>
        </p:nvSpPr>
        <p:spPr bwMode="auto">
          <a:xfrm>
            <a:off x="755576" y="847740"/>
            <a:ext cx="8280920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dirty="0" err="1" smtClean="0">
                <a:latin typeface="+mj-lt"/>
                <a:cs typeface="Arial" pitchFamily="34" charset="0"/>
              </a:rPr>
              <a:t>Dy</a:t>
            </a:r>
            <a:r>
              <a:rPr lang="en-US" sz="4000" dirty="0" smtClean="0">
                <a:latin typeface="+mj-lt"/>
                <a:cs typeface="Arial" pitchFamily="34" charset="0"/>
              </a:rPr>
              <a:t> </a:t>
            </a:r>
            <a:r>
              <a:rPr lang="en-US" sz="4000" dirty="0" err="1" smtClean="0">
                <a:latin typeface="+mj-lt"/>
                <a:cs typeface="Arial" pitchFamily="34" charset="0"/>
              </a:rPr>
              <a:t>holl</a:t>
            </a:r>
            <a:r>
              <a:rPr lang="en-US" sz="4000" dirty="0" smtClean="0">
                <a:latin typeface="+mj-lt"/>
                <a:cs typeface="Arial" pitchFamily="34" charset="0"/>
              </a:rPr>
              <a:t> </a:t>
            </a:r>
            <a:r>
              <a:rPr lang="en-US" sz="4000" dirty="0" err="1" smtClean="0">
                <a:latin typeface="+mj-lt"/>
                <a:cs typeface="Arial" pitchFamily="34" charset="0"/>
              </a:rPr>
              <a:t>weithredoedd</a:t>
            </a:r>
            <a:r>
              <a:rPr lang="en-US" sz="4000" dirty="0" smtClean="0">
                <a:latin typeface="+mj-lt"/>
                <a:cs typeface="Arial" pitchFamily="34" charset="0"/>
              </a:rPr>
              <a:t> </a:t>
            </a:r>
            <a:r>
              <a:rPr lang="en-US" sz="4000" dirty="0" err="1" smtClean="0">
                <a:latin typeface="+mj-lt"/>
                <a:cs typeface="Arial" pitchFamily="34" charset="0"/>
              </a:rPr>
              <a:t>rydd</a:t>
            </a:r>
            <a:r>
              <a:rPr lang="en-US" sz="4000" dirty="0" smtClean="0">
                <a:latin typeface="+mj-lt"/>
                <a:cs typeface="Arial" pitchFamily="34" charset="0"/>
              </a:rPr>
              <a:t> </a:t>
            </a:r>
            <a:br>
              <a:rPr lang="en-US" sz="4000" dirty="0" smtClean="0">
                <a:latin typeface="+mj-lt"/>
                <a:cs typeface="Arial" pitchFamily="34" charset="0"/>
              </a:rPr>
            </a:br>
            <a:r>
              <a:rPr lang="en-US" sz="4000" dirty="0" smtClean="0">
                <a:latin typeface="+mj-lt"/>
                <a:cs typeface="Arial" pitchFamily="34" charset="0"/>
              </a:rPr>
              <a:t>	</a:t>
            </a:r>
            <a:r>
              <a:rPr lang="en-US" sz="4000" dirty="0" err="1" smtClean="0">
                <a:latin typeface="+mj-lt"/>
                <a:cs typeface="Arial" pitchFamily="34" charset="0"/>
              </a:rPr>
              <a:t>eu</a:t>
            </a:r>
            <a:r>
              <a:rPr lang="en-US" sz="4000" dirty="0" smtClean="0">
                <a:latin typeface="+mj-lt"/>
                <a:cs typeface="Arial" pitchFamily="34" charset="0"/>
              </a:rPr>
              <a:t> </a:t>
            </a:r>
            <a:r>
              <a:rPr lang="en-US" sz="4000" dirty="0" err="1" smtClean="0">
                <a:latin typeface="+mj-lt"/>
                <a:cs typeface="Arial" pitchFamily="34" charset="0"/>
              </a:rPr>
              <a:t>cân</a:t>
            </a:r>
            <a:r>
              <a:rPr lang="en-US" sz="4000" dirty="0" smtClean="0">
                <a:latin typeface="+mj-lt"/>
                <a:cs typeface="Arial" pitchFamily="34" charset="0"/>
              </a:rPr>
              <a:t> </a:t>
            </a:r>
            <a:r>
              <a:rPr lang="en-US" sz="4000" dirty="0" err="1" smtClean="0">
                <a:latin typeface="+mj-lt"/>
                <a:cs typeface="Arial" pitchFamily="34" charset="0"/>
              </a:rPr>
              <a:t>i</a:t>
            </a:r>
            <a:r>
              <a:rPr lang="en-US" sz="4000" dirty="0" smtClean="0">
                <a:latin typeface="+mj-lt"/>
                <a:cs typeface="Arial" pitchFamily="34" charset="0"/>
              </a:rPr>
              <a:t> </a:t>
            </a:r>
            <a:r>
              <a:rPr lang="en-US" sz="4000" dirty="0" err="1" smtClean="0">
                <a:latin typeface="+mj-lt"/>
                <a:cs typeface="Arial" pitchFamily="34" charset="0"/>
              </a:rPr>
              <a:t>Dduw</a:t>
            </a:r>
            <a:r>
              <a:rPr lang="en-US" sz="4000" dirty="0" smtClean="0">
                <a:latin typeface="+mj-lt"/>
                <a:cs typeface="Arial" pitchFamily="34" charset="0"/>
              </a:rPr>
              <a:t> bob </a:t>
            </a:r>
            <a:r>
              <a:rPr lang="en-US" sz="4000" dirty="0" err="1" smtClean="0">
                <a:latin typeface="+mj-lt"/>
                <a:cs typeface="Arial" pitchFamily="34" charset="0"/>
              </a:rPr>
              <a:t>dydd</a:t>
            </a:r>
            <a:r>
              <a:rPr lang="en-US" sz="4000" dirty="0" smtClean="0">
                <a:latin typeface="+mj-lt"/>
                <a:cs typeface="Arial" pitchFamily="34" charset="0"/>
              </a:rPr>
              <a:t/>
            </a:r>
            <a:br>
              <a:rPr lang="en-US" sz="4000" dirty="0" smtClean="0">
                <a:latin typeface="+mj-lt"/>
                <a:cs typeface="Arial" pitchFamily="34" charset="0"/>
              </a:rPr>
            </a:br>
            <a:r>
              <a:rPr lang="en-US" sz="4000" dirty="0" smtClean="0">
                <a:latin typeface="+mj-lt"/>
                <a:cs typeface="Arial" pitchFamily="34" charset="0"/>
              </a:rPr>
              <a:t>a </a:t>
            </a:r>
            <a:r>
              <a:rPr lang="en-US" sz="4000" dirty="0" err="1" smtClean="0">
                <a:latin typeface="+mj-lt"/>
                <a:cs typeface="Arial" pitchFamily="34" charset="0"/>
              </a:rPr>
              <a:t>moliant</a:t>
            </a:r>
            <a:r>
              <a:rPr lang="en-US" sz="4000" dirty="0" smtClean="0">
                <a:latin typeface="+mj-lt"/>
                <a:cs typeface="Arial" pitchFamily="34" charset="0"/>
              </a:rPr>
              <a:t> </a:t>
            </a:r>
            <a:r>
              <a:rPr lang="en-US" sz="4000" dirty="0" err="1" smtClean="0">
                <a:latin typeface="+mj-lt"/>
                <a:cs typeface="Arial" pitchFamily="34" charset="0"/>
              </a:rPr>
              <a:t>sydd</a:t>
            </a:r>
            <a:r>
              <a:rPr lang="en-US" sz="4000" dirty="0" smtClean="0">
                <a:latin typeface="+mj-lt"/>
                <a:cs typeface="Arial" pitchFamily="34" charset="0"/>
              </a:rPr>
              <a:t> </a:t>
            </a:r>
            <a:r>
              <a:rPr lang="en-US" sz="4000" dirty="0" err="1" smtClean="0">
                <a:latin typeface="+mj-lt"/>
                <a:cs typeface="Arial" pitchFamily="34" charset="0"/>
              </a:rPr>
              <a:t>ym</a:t>
            </a:r>
            <a:r>
              <a:rPr lang="en-US" sz="4000" dirty="0" smtClean="0">
                <a:latin typeface="+mj-lt"/>
                <a:cs typeface="Arial" pitchFamily="34" charset="0"/>
              </a:rPr>
              <a:t> </a:t>
            </a:r>
            <a:r>
              <a:rPr lang="en-US" sz="4000" dirty="0" err="1" smtClean="0">
                <a:latin typeface="+mj-lt"/>
                <a:cs typeface="Arial" pitchFamily="34" charset="0"/>
              </a:rPr>
              <a:t>mhyrth</a:t>
            </a:r>
            <a:r>
              <a:rPr lang="en-US" sz="4000" dirty="0" smtClean="0">
                <a:latin typeface="+mj-lt"/>
                <a:cs typeface="Arial" pitchFamily="34" charset="0"/>
              </a:rPr>
              <a:t> </a:t>
            </a:r>
            <a:r>
              <a:rPr lang="en-US" sz="4000" dirty="0" err="1" smtClean="0">
                <a:latin typeface="+mj-lt"/>
                <a:cs typeface="Arial" pitchFamily="34" charset="0"/>
              </a:rPr>
              <a:t>dy</a:t>
            </a:r>
            <a:r>
              <a:rPr lang="en-US" sz="4000" dirty="0" smtClean="0">
                <a:latin typeface="+mj-lt"/>
                <a:cs typeface="Arial" pitchFamily="34" charset="0"/>
              </a:rPr>
              <a:t> saint; </a:t>
            </a:r>
            <a:br>
              <a:rPr lang="en-US" sz="4000" dirty="0" smtClean="0">
                <a:latin typeface="+mj-lt"/>
                <a:cs typeface="Arial" pitchFamily="34" charset="0"/>
              </a:rPr>
            </a:br>
            <a:r>
              <a:rPr lang="en-US" sz="4000" dirty="0" smtClean="0">
                <a:latin typeface="+mj-lt"/>
                <a:cs typeface="Arial" pitchFamily="34" charset="0"/>
              </a:rPr>
              <a:t>	</a:t>
            </a:r>
            <a:r>
              <a:rPr lang="en-US" sz="4000" dirty="0" err="1" smtClean="0">
                <a:latin typeface="+mj-lt"/>
                <a:cs typeface="Arial" pitchFamily="34" charset="0"/>
              </a:rPr>
              <a:t>trugaredd</a:t>
            </a:r>
            <a:r>
              <a:rPr lang="en-US" sz="4000" dirty="0" smtClean="0">
                <a:latin typeface="+mj-lt"/>
                <a:cs typeface="Arial" pitchFamily="34" charset="0"/>
              </a:rPr>
              <a:t> </a:t>
            </a:r>
            <a:r>
              <a:rPr lang="en-US" sz="4000" dirty="0" err="1" smtClean="0">
                <a:latin typeface="+mj-lt"/>
                <a:cs typeface="Arial" pitchFamily="34" charset="0"/>
              </a:rPr>
              <a:t>yn</a:t>
            </a:r>
            <a:r>
              <a:rPr lang="en-US" sz="4000" dirty="0" smtClean="0">
                <a:latin typeface="+mj-lt"/>
                <a:cs typeface="Arial" pitchFamily="34" charset="0"/>
              </a:rPr>
              <a:t> </a:t>
            </a:r>
            <a:r>
              <a:rPr lang="en-US" sz="4000" dirty="0" err="1" smtClean="0">
                <a:latin typeface="+mj-lt"/>
                <a:cs typeface="Arial" pitchFamily="34" charset="0"/>
              </a:rPr>
              <a:t>dy</a:t>
            </a:r>
            <a:r>
              <a:rPr lang="en-US" sz="4000" dirty="0" smtClean="0">
                <a:latin typeface="+mj-lt"/>
                <a:cs typeface="Arial" pitchFamily="34" charset="0"/>
              </a:rPr>
              <a:t> d</a:t>
            </a:r>
            <a:r>
              <a:rPr lang="cy-GB" sz="4000" dirty="0" smtClean="0">
                <a:latin typeface="+mj-lt"/>
                <a:cs typeface="Arial" pitchFamily="34" charset="0"/>
              </a:rPr>
              <a:t>ŷ</a:t>
            </a:r>
            <a:r>
              <a:rPr lang="en-US" sz="4000" dirty="0" smtClean="0">
                <a:latin typeface="+mj-lt"/>
                <a:cs typeface="Arial" pitchFamily="34" charset="0"/>
              </a:rPr>
              <a:t> </a:t>
            </a:r>
            <a:br>
              <a:rPr lang="en-US" sz="4000" dirty="0" smtClean="0">
                <a:latin typeface="+mj-lt"/>
                <a:cs typeface="Arial" pitchFamily="34" charset="0"/>
              </a:rPr>
            </a:br>
            <a:r>
              <a:rPr lang="en-US" sz="4000" dirty="0" smtClean="0">
                <a:latin typeface="+mj-lt"/>
                <a:cs typeface="Arial" pitchFamily="34" charset="0"/>
              </a:rPr>
              <a:t>	</a:t>
            </a:r>
            <a:r>
              <a:rPr lang="en-US" sz="4000" dirty="0" err="1" smtClean="0">
                <a:latin typeface="+mj-lt"/>
                <a:cs typeface="Arial" pitchFamily="34" charset="0"/>
              </a:rPr>
              <a:t>yn</a:t>
            </a:r>
            <a:r>
              <a:rPr lang="en-US" sz="4000" dirty="0" smtClean="0">
                <a:latin typeface="+mj-lt"/>
                <a:cs typeface="Arial" pitchFamily="34" charset="0"/>
              </a:rPr>
              <a:t> well </a:t>
            </a:r>
            <a:r>
              <a:rPr lang="en-US" sz="4000" dirty="0" err="1" smtClean="0">
                <a:latin typeface="+mj-lt"/>
                <a:cs typeface="Arial" pitchFamily="34" charset="0"/>
              </a:rPr>
              <a:t>na'r</a:t>
            </a:r>
            <a:r>
              <a:rPr lang="en-US" sz="4000" dirty="0" smtClean="0">
                <a:latin typeface="+mj-lt"/>
                <a:cs typeface="Arial" pitchFamily="34" charset="0"/>
              </a:rPr>
              <a:t> </a:t>
            </a:r>
            <a:r>
              <a:rPr lang="en-US" sz="4000" dirty="0" err="1" smtClean="0">
                <a:latin typeface="+mj-lt"/>
                <a:cs typeface="Arial" pitchFamily="34" charset="0"/>
              </a:rPr>
              <a:t>bywyd</a:t>
            </a:r>
            <a:r>
              <a:rPr lang="en-US" sz="4000" dirty="0" smtClean="0">
                <a:latin typeface="+mj-lt"/>
                <a:cs typeface="Arial" pitchFamily="34" charset="0"/>
              </a:rPr>
              <a:t> </a:t>
            </a:r>
            <a:r>
              <a:rPr lang="en-US" sz="4000" dirty="0" err="1" smtClean="0">
                <a:latin typeface="+mj-lt"/>
                <a:cs typeface="Arial" pitchFamily="34" charset="0"/>
              </a:rPr>
              <a:t>sy</a:t>
            </a:r>
            <a:r>
              <a:rPr lang="en-US" sz="4000" dirty="0" smtClean="0">
                <a:latin typeface="+mj-lt"/>
                <a:cs typeface="Arial" pitchFamily="34" charset="0"/>
              </a:rPr>
              <a:t>, </a:t>
            </a:r>
            <a:br>
              <a:rPr lang="en-US" sz="4000" dirty="0" smtClean="0">
                <a:latin typeface="+mj-lt"/>
                <a:cs typeface="Arial" pitchFamily="34" charset="0"/>
              </a:rPr>
            </a:br>
            <a:r>
              <a:rPr lang="en-US" sz="4000" dirty="0" err="1" smtClean="0">
                <a:latin typeface="+mj-lt"/>
                <a:cs typeface="Arial" pitchFamily="34" charset="0"/>
              </a:rPr>
              <a:t>daw</a:t>
            </a:r>
            <a:r>
              <a:rPr lang="en-US" sz="4000" dirty="0" smtClean="0">
                <a:latin typeface="+mj-lt"/>
                <a:cs typeface="Arial" pitchFamily="34" charset="0"/>
              </a:rPr>
              <a:t> </a:t>
            </a:r>
            <a:r>
              <a:rPr lang="en-US" sz="4000" dirty="0" err="1" smtClean="0">
                <a:latin typeface="+mj-lt"/>
                <a:cs typeface="Arial" pitchFamily="34" charset="0"/>
              </a:rPr>
              <a:t>oddi</a:t>
            </a:r>
            <a:r>
              <a:rPr lang="en-US" sz="4000" dirty="0" smtClean="0">
                <a:latin typeface="+mj-lt"/>
                <a:cs typeface="Arial" pitchFamily="34" charset="0"/>
              </a:rPr>
              <a:t> fry </a:t>
            </a:r>
            <a:r>
              <a:rPr lang="en-US" sz="4000" dirty="0" err="1" smtClean="0">
                <a:latin typeface="+mj-lt"/>
                <a:cs typeface="Arial" pitchFamily="34" charset="0"/>
              </a:rPr>
              <a:t>yn</a:t>
            </a:r>
            <a:r>
              <a:rPr lang="en-US" sz="4000" dirty="0" smtClean="0">
                <a:latin typeface="+mj-lt"/>
                <a:cs typeface="Arial" pitchFamily="34" charset="0"/>
              </a:rPr>
              <a:t> </a:t>
            </a:r>
            <a:r>
              <a:rPr lang="en-US" sz="4000" dirty="0" err="1" smtClean="0">
                <a:latin typeface="+mj-lt"/>
                <a:cs typeface="Arial" pitchFamily="34" charset="0"/>
              </a:rPr>
              <a:t>fythol</a:t>
            </a:r>
            <a:r>
              <a:rPr lang="en-US" sz="4000" dirty="0" smtClean="0">
                <a:latin typeface="+mj-lt"/>
                <a:cs typeface="Arial" pitchFamily="34" charset="0"/>
              </a:rPr>
              <a:t> </a:t>
            </a:r>
            <a:r>
              <a:rPr lang="en-US" sz="4000" dirty="0" err="1" smtClean="0">
                <a:latin typeface="+mj-lt"/>
                <a:cs typeface="Arial" pitchFamily="34" charset="0"/>
              </a:rPr>
              <a:t>fraint</a:t>
            </a:r>
            <a:r>
              <a:rPr lang="en-US" sz="4000" dirty="0" smtClean="0">
                <a:latin typeface="+mj-lt"/>
                <a:cs typeface="Arial" pitchFamily="34" charset="0"/>
              </a:rPr>
              <a:t>.</a:t>
            </a:r>
            <a:endParaRPr lang="en-GB" sz="4000" dirty="0" smtClean="0">
              <a:latin typeface="+mj-lt"/>
              <a:cs typeface="Arial" pitchFamily="34" charset="0"/>
            </a:endParaRPr>
          </a:p>
          <a:p>
            <a:endParaRPr lang="en-GB" sz="2000" dirty="0" smtClean="0">
              <a:latin typeface="+mj-lt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227440" y="6073551"/>
            <a:ext cx="164660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400" dirty="0" smtClean="0">
                <a:latin typeface="+mj-lt"/>
              </a:rPr>
              <a:t>GWILI, 1872-1936</a:t>
            </a:r>
            <a:endParaRPr lang="en-GB" sz="1400" dirty="0" smtClean="0">
              <a:latin typeface="+mj-lt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763688" y="5157192"/>
            <a:ext cx="535785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1223</TotalTime>
  <Words>16</Words>
  <Application>Microsoft Office PowerPoint</Application>
  <PresentationFormat>On-screen Show (4:3)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Lucida Sans Unicode</vt:lpstr>
      <vt:lpstr>Times New Roman</vt:lpstr>
      <vt:lpstr>Webdings</vt:lpstr>
      <vt:lpstr>Default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313</cp:revision>
  <dcterms:modified xsi:type="dcterms:W3CDTF">2015-03-10T14:22:49Z</dcterms:modified>
</cp:coreProperties>
</file>