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0" r:id="rId1"/>
  </p:sldMasterIdLst>
  <p:notesMasterIdLst>
    <p:notesMasterId r:id="rId8"/>
  </p:notesMasterIdLst>
  <p:sldIdLst>
    <p:sldId id="276" r:id="rId2"/>
    <p:sldId id="279" r:id="rId3"/>
    <p:sldId id="280" r:id="rId4"/>
    <p:sldId id="281" r:id="rId5"/>
    <p:sldId id="282" r:id="rId6"/>
    <p:sldId id="278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92" userDrawn="1">
          <p15:clr>
            <a:srgbClr val="A4A3A4"/>
          </p15:clr>
        </p15:guide>
        <p15:guide id="2" pos="25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63" autoAdjust="0"/>
    <p:restoredTop sz="90929"/>
  </p:normalViewPr>
  <p:slideViewPr>
    <p:cSldViewPr>
      <p:cViewPr varScale="1">
        <p:scale>
          <a:sx n="104" d="100"/>
          <a:sy n="104" d="100"/>
        </p:scale>
        <p:origin x="198" y="102"/>
      </p:cViewPr>
      <p:guideLst>
        <p:guide orient="horz" pos="192"/>
        <p:guide pos="256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04349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14675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94423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27890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47641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12304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10/15/2019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04684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2682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10/15/2019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50631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57923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02017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10/15/2019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pic>
        <p:nvPicPr>
          <p:cNvPr id="7" name="Picture 6" descr="gig-white-blue.png">
            <a:extLst>
              <a:ext uri="{FF2B5EF4-FFF2-40B4-BE49-F238E27FC236}">
                <a16:creationId xmlns:a16="http://schemas.microsoft.com/office/drawing/2014/main" id="{1415C61A-856B-4D82-B409-AB706481EADD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47328" y="6321597"/>
            <a:ext cx="1152128" cy="4916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66223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Box 4"/>
          <p:cNvSpPr txBox="1">
            <a:spLocks noChangeArrowheads="1"/>
          </p:cNvSpPr>
          <p:nvPr/>
        </p:nvSpPr>
        <p:spPr bwMode="auto">
          <a:xfrm>
            <a:off x="1512322" y="1196752"/>
            <a:ext cx="9505056" cy="4247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54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Molianned</a:t>
            </a:r>
            <a:r>
              <a:rPr lang="en-US" sz="5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54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uchelderau'r</a:t>
            </a:r>
            <a:r>
              <a:rPr lang="en-US" sz="5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54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nef</a:t>
            </a:r>
            <a:br>
              <a:rPr lang="en-US" sz="5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5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yr </a:t>
            </a:r>
            <a:r>
              <a:rPr lang="en-US" sz="54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Arglwydd</a:t>
            </a:r>
            <a:r>
              <a:rPr lang="en-US" sz="5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am </a:t>
            </a:r>
            <a:r>
              <a:rPr lang="en-US" sz="54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ei</a:t>
            </a:r>
            <a:r>
              <a:rPr lang="en-US" sz="5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54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waith</a:t>
            </a:r>
            <a:r>
              <a:rPr lang="en-US" sz="5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br>
              <a:rPr lang="en-US" sz="5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5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 </a:t>
            </a:r>
            <a:r>
              <a:rPr lang="en-US" sz="54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cherdded</a:t>
            </a:r>
            <a:r>
              <a:rPr lang="en-US" sz="5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54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sŵn</a:t>
            </a:r>
            <a:r>
              <a:rPr lang="en-US" sz="5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54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ei</a:t>
            </a:r>
            <a:r>
              <a:rPr lang="en-US" sz="5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54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foliant</a:t>
            </a:r>
            <a:r>
              <a:rPr lang="en-US" sz="5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54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ef</a:t>
            </a:r>
            <a:r>
              <a:rPr lang="en-US" sz="5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br>
              <a:rPr lang="en-US" sz="5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5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54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drwy'r</a:t>
            </a:r>
            <a:r>
              <a:rPr lang="en-US" sz="5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54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holl</a:t>
            </a:r>
            <a:r>
              <a:rPr lang="en-US" sz="5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54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ddyfnderau</a:t>
            </a:r>
            <a:r>
              <a:rPr lang="en-US" sz="5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54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maith</a:t>
            </a:r>
            <a:r>
              <a:rPr lang="en-US" sz="5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endParaRPr lang="en-GB" sz="5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7328" y="115131"/>
            <a:ext cx="35283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Caneuon</a:t>
            </a:r>
            <a:r>
              <a:rPr lang="en-GB" sz="2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2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Ffydd</a:t>
            </a:r>
            <a:r>
              <a:rPr lang="en-GB" sz="2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: 67</a:t>
            </a:r>
          </a:p>
          <a:p>
            <a:endParaRPr lang="cy-GB" sz="2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4"/>
          <p:cNvSpPr txBox="1">
            <a:spLocks noChangeArrowheads="1"/>
          </p:cNvSpPr>
          <p:nvPr/>
        </p:nvSpPr>
        <p:spPr bwMode="auto">
          <a:xfrm>
            <a:off x="10992544" y="5733256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solidFill>
                  <a:schemeClr val="bg1"/>
                </a:solidFill>
                <a:latin typeface="Webdings" pitchFamily="18" charset="2"/>
                <a:cs typeface="Arial" pitchFamily="34" charset="0"/>
              </a:rPr>
              <a:t>4</a:t>
            </a:r>
            <a:endParaRPr lang="cy-GB" altLang="cy-GB" sz="5000" dirty="0">
              <a:solidFill>
                <a:schemeClr val="bg1"/>
              </a:solidFill>
              <a:latin typeface="Webdings" pitchFamily="18" charset="2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Box 4"/>
          <p:cNvSpPr txBox="1">
            <a:spLocks noChangeArrowheads="1"/>
          </p:cNvSpPr>
          <p:nvPr/>
        </p:nvSpPr>
        <p:spPr bwMode="auto">
          <a:xfrm>
            <a:off x="1512322" y="1196752"/>
            <a:ext cx="9505056" cy="4247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54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Canmoled</a:t>
            </a:r>
            <a:r>
              <a:rPr lang="en-US" sz="5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54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disglair</a:t>
            </a:r>
            <a:r>
              <a:rPr lang="en-US" sz="5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54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sêr</a:t>
            </a:r>
            <a:r>
              <a:rPr lang="en-US" sz="5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di-</a:t>
            </a:r>
            <a:r>
              <a:rPr lang="en-US" sz="54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ri</a:t>
            </a:r>
            <a:r>
              <a:rPr lang="en-US" sz="5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' </a:t>
            </a:r>
            <a:br>
              <a:rPr lang="en-US" sz="5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5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54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ddoethineb</a:t>
            </a:r>
            <a:r>
              <a:rPr lang="en-US" sz="5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54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meddwl</a:t>
            </a:r>
            <a:r>
              <a:rPr lang="en-US" sz="5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54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Duw</a:t>
            </a:r>
            <a:r>
              <a:rPr lang="en-US" sz="5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br>
              <a:rPr lang="en-US" sz="5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5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ac yn </a:t>
            </a:r>
            <a:r>
              <a:rPr lang="en-US" sz="54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ein</a:t>
            </a:r>
            <a:r>
              <a:rPr lang="en-US" sz="5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54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dagrau</a:t>
            </a:r>
            <a:r>
              <a:rPr lang="en-US" sz="5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54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dwedwn</a:t>
            </a:r>
            <a:r>
              <a:rPr lang="en-US" sz="5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54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ni</a:t>
            </a:r>
            <a:br>
              <a:rPr lang="en-US" sz="5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5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54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mai</a:t>
            </a:r>
            <a:r>
              <a:rPr lang="en-US" sz="5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doeth a </a:t>
            </a:r>
            <a:r>
              <a:rPr lang="en-US" sz="54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chyfiawn</a:t>
            </a:r>
            <a:r>
              <a:rPr lang="en-US" sz="5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yw.</a:t>
            </a:r>
          </a:p>
          <a:p>
            <a:endParaRPr lang="en-GB" sz="5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4"/>
          <p:cNvSpPr txBox="1">
            <a:spLocks noChangeArrowheads="1"/>
          </p:cNvSpPr>
          <p:nvPr/>
        </p:nvSpPr>
        <p:spPr bwMode="auto">
          <a:xfrm>
            <a:off x="10992544" y="5733256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solidFill>
                  <a:schemeClr val="bg1"/>
                </a:solidFill>
                <a:latin typeface="Webdings" pitchFamily="18" charset="2"/>
                <a:cs typeface="Arial" pitchFamily="34" charset="0"/>
              </a:rPr>
              <a:t>4</a:t>
            </a:r>
            <a:endParaRPr lang="cy-GB" altLang="cy-GB" sz="5000" dirty="0">
              <a:solidFill>
                <a:schemeClr val="bg1"/>
              </a:solidFill>
              <a:latin typeface="Webdings" pitchFamily="18" charset="2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8506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Box 4"/>
          <p:cNvSpPr txBox="1">
            <a:spLocks noChangeArrowheads="1"/>
          </p:cNvSpPr>
          <p:nvPr/>
        </p:nvSpPr>
        <p:spPr bwMode="auto">
          <a:xfrm>
            <a:off x="1512322" y="1196752"/>
            <a:ext cx="9840262" cy="4247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5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Am ei </a:t>
            </a:r>
            <a:r>
              <a:rPr lang="en-US" sz="54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sancteiddrwydd</a:t>
            </a:r>
            <a:r>
              <a:rPr lang="en-US" sz="5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54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moler</a:t>
            </a:r>
            <a:r>
              <a:rPr lang="en-US" sz="5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54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ef</a:t>
            </a:r>
            <a:r>
              <a:rPr lang="en-US" sz="5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br>
              <a:rPr lang="en-US" sz="5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5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54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gan</a:t>
            </a:r>
            <a:r>
              <a:rPr lang="en-US" sz="5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54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gôr</a:t>
            </a:r>
            <a:r>
              <a:rPr lang="en-US" sz="5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54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seraffiaid</a:t>
            </a:r>
            <a:r>
              <a:rPr lang="en-US" sz="5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54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fyrdd</a:t>
            </a:r>
            <a:r>
              <a:rPr lang="en-US" sz="5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; </a:t>
            </a:r>
            <a:br>
              <a:rPr lang="en-US" sz="5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54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atebwn</a:t>
            </a:r>
            <a:r>
              <a:rPr lang="en-US" sz="5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54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ninnau</a:t>
            </a:r>
            <a:r>
              <a:rPr lang="en-US" sz="5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ag un </a:t>
            </a:r>
            <a:r>
              <a:rPr lang="en-US" sz="54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llef</a:t>
            </a:r>
            <a:r>
              <a:rPr lang="en-US" sz="5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br>
              <a:rPr lang="en-US" sz="5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5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54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mai</a:t>
            </a:r>
            <a:r>
              <a:rPr lang="en-US" sz="5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54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sanctaidd</a:t>
            </a:r>
            <a:r>
              <a:rPr lang="en-US" sz="5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yw ei </a:t>
            </a:r>
            <a:r>
              <a:rPr lang="en-US" sz="54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ffyrdd</a:t>
            </a:r>
            <a:r>
              <a:rPr lang="en-US" sz="5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endParaRPr lang="en-GB" sz="5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4"/>
          <p:cNvSpPr txBox="1">
            <a:spLocks noChangeArrowheads="1"/>
          </p:cNvSpPr>
          <p:nvPr/>
        </p:nvSpPr>
        <p:spPr bwMode="auto">
          <a:xfrm>
            <a:off x="10992544" y="5733256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solidFill>
                  <a:schemeClr val="bg1"/>
                </a:solidFill>
                <a:latin typeface="Webdings" pitchFamily="18" charset="2"/>
                <a:cs typeface="Arial" pitchFamily="34" charset="0"/>
              </a:rPr>
              <a:t>4</a:t>
            </a:r>
            <a:endParaRPr lang="cy-GB" altLang="cy-GB" sz="5000" dirty="0">
              <a:solidFill>
                <a:schemeClr val="bg1"/>
              </a:solidFill>
              <a:latin typeface="Webdings" pitchFamily="18" charset="2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52255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Box 4"/>
          <p:cNvSpPr txBox="1">
            <a:spLocks noChangeArrowheads="1"/>
          </p:cNvSpPr>
          <p:nvPr/>
        </p:nvSpPr>
        <p:spPr bwMode="auto">
          <a:xfrm>
            <a:off x="1512322" y="1196752"/>
            <a:ext cx="9840262" cy="4247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54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Cyduned</a:t>
            </a:r>
            <a:r>
              <a:rPr lang="en-US" sz="5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54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yr</a:t>
            </a:r>
            <a:r>
              <a:rPr lang="en-US" sz="5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54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angylion</a:t>
            </a:r>
            <a:r>
              <a:rPr lang="en-US" sz="5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54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glân</a:t>
            </a:r>
            <a:r>
              <a:rPr lang="en-US" sz="5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br>
              <a:rPr lang="en-US" sz="5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5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ei </a:t>
            </a:r>
            <a:r>
              <a:rPr lang="en-US" sz="54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ddeddfau</a:t>
            </a:r>
            <a:r>
              <a:rPr lang="en-US" sz="5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54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en-US" sz="5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54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fawrhau</a:t>
            </a:r>
            <a:r>
              <a:rPr lang="en-US" sz="5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; </a:t>
            </a:r>
            <a:br>
              <a:rPr lang="en-US" sz="5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54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gweddïwn</a:t>
            </a:r>
            <a:r>
              <a:rPr lang="en-US" sz="5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54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ninnau</a:t>
            </a:r>
            <a:r>
              <a:rPr lang="en-US" sz="5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54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gyda'r</a:t>
            </a:r>
            <a:r>
              <a:rPr lang="en-US" sz="5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54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gân</a:t>
            </a:r>
            <a:r>
              <a:rPr lang="en-US" sz="5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br>
              <a:rPr lang="en-US" sz="5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5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am </a:t>
            </a:r>
            <a:r>
              <a:rPr lang="en-US" sz="54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ras</a:t>
            </a:r>
            <a:r>
              <a:rPr lang="en-US" sz="5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54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en-US" sz="5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54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ufuddhau</a:t>
            </a:r>
            <a:r>
              <a:rPr lang="en-US" sz="5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endParaRPr lang="en-GB" sz="5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4"/>
          <p:cNvSpPr txBox="1">
            <a:spLocks noChangeArrowheads="1"/>
          </p:cNvSpPr>
          <p:nvPr/>
        </p:nvSpPr>
        <p:spPr bwMode="auto">
          <a:xfrm>
            <a:off x="10992544" y="5733256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solidFill>
                  <a:schemeClr val="bg1"/>
                </a:solidFill>
                <a:latin typeface="Webdings" pitchFamily="18" charset="2"/>
                <a:cs typeface="Arial" pitchFamily="34" charset="0"/>
              </a:rPr>
              <a:t>4</a:t>
            </a:r>
            <a:endParaRPr lang="cy-GB" altLang="cy-GB" sz="5000" dirty="0">
              <a:solidFill>
                <a:schemeClr val="bg1"/>
              </a:solidFill>
              <a:latin typeface="Webdings" pitchFamily="18" charset="2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49222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Box 4"/>
          <p:cNvSpPr txBox="1">
            <a:spLocks noChangeArrowheads="1"/>
          </p:cNvSpPr>
          <p:nvPr/>
        </p:nvSpPr>
        <p:spPr bwMode="auto">
          <a:xfrm>
            <a:off x="1512322" y="1196752"/>
            <a:ext cx="9840262" cy="4247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54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Trwy'r</a:t>
            </a:r>
            <a:r>
              <a:rPr lang="en-US" sz="5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54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nefoedd</a:t>
            </a:r>
            <a:r>
              <a:rPr lang="en-US" sz="5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wen o </a:t>
            </a:r>
            <a:r>
              <a:rPr lang="en-US" sz="54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oes</a:t>
            </a:r>
            <a:r>
              <a:rPr lang="en-US" sz="5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54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en-US" sz="5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54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oes</a:t>
            </a:r>
            <a:br>
              <a:rPr lang="en-US" sz="5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5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54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canmoler</a:t>
            </a:r>
            <a:r>
              <a:rPr lang="en-US" sz="5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cariad </a:t>
            </a:r>
            <a:r>
              <a:rPr lang="en-US" sz="54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Duw</a:t>
            </a:r>
            <a:r>
              <a:rPr lang="en-US" sz="5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; </a:t>
            </a:r>
            <a:br>
              <a:rPr lang="en-US" sz="5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54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fe</a:t>
            </a:r>
            <a:r>
              <a:rPr lang="en-US" sz="5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54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ganwn</a:t>
            </a:r>
            <a:r>
              <a:rPr lang="en-US" sz="5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54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ninnau</a:t>
            </a:r>
            <a:r>
              <a:rPr lang="en-US" sz="5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wrth y </a:t>
            </a:r>
            <a:r>
              <a:rPr lang="en-US" sz="54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groes</a:t>
            </a:r>
            <a:r>
              <a:rPr lang="en-US" sz="5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br>
              <a:rPr lang="en-US" sz="5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5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54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mai</a:t>
            </a:r>
            <a:r>
              <a:rPr lang="en-US" sz="5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54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Duw</a:t>
            </a:r>
            <a:r>
              <a:rPr lang="en-US" sz="5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y cariad yw.</a:t>
            </a:r>
          </a:p>
          <a:p>
            <a:endParaRPr lang="en-GB" sz="5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4"/>
          <p:cNvSpPr txBox="1">
            <a:spLocks noChangeArrowheads="1"/>
          </p:cNvSpPr>
          <p:nvPr/>
        </p:nvSpPr>
        <p:spPr bwMode="auto">
          <a:xfrm>
            <a:off x="10992544" y="5733256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solidFill>
                  <a:schemeClr val="bg1"/>
                </a:solidFill>
                <a:latin typeface="Webdings" pitchFamily="18" charset="2"/>
                <a:cs typeface="Arial" pitchFamily="34" charset="0"/>
              </a:rPr>
              <a:t>4</a:t>
            </a:r>
            <a:endParaRPr lang="cy-GB" altLang="cy-GB" sz="5000" dirty="0">
              <a:solidFill>
                <a:schemeClr val="bg1"/>
              </a:solidFill>
              <a:latin typeface="Webdings" pitchFamily="18" charset="2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3838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Box 4"/>
          <p:cNvSpPr txBox="1">
            <a:spLocks noChangeArrowheads="1"/>
          </p:cNvSpPr>
          <p:nvPr/>
        </p:nvSpPr>
        <p:spPr bwMode="auto">
          <a:xfrm>
            <a:off x="1919536" y="1052736"/>
            <a:ext cx="8568952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Molianned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uchelderau'r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nef</a:t>
            </a:r>
            <a:b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yr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Arglwydd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am ei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waith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b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cherdded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sŵn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ei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foliant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ef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b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drwy'r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holl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ddyfnderau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maith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3" name="Rectangle 2"/>
          <p:cNvSpPr/>
          <p:nvPr/>
        </p:nvSpPr>
        <p:spPr>
          <a:xfrm>
            <a:off x="4943872" y="6433592"/>
            <a:ext cx="640871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ELFED, 1860-1953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3417094" y="5808325"/>
            <a:ext cx="5357812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131</TotalTime>
  <Words>39</Words>
  <Application>Microsoft Office PowerPoint</Application>
  <PresentationFormat>Widescreen</PresentationFormat>
  <Paragraphs>13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Webdings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 Jenkins</cp:lastModifiedBy>
  <cp:revision>29</cp:revision>
  <dcterms:modified xsi:type="dcterms:W3CDTF">2019-10-15T10:43:41Z</dcterms:modified>
</cp:coreProperties>
</file>