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10"/>
  </p:notesMasterIdLst>
  <p:sldIdLst>
    <p:sldId id="599" r:id="rId2"/>
    <p:sldId id="601" r:id="rId3"/>
    <p:sldId id="604" r:id="rId4"/>
    <p:sldId id="603" r:id="rId5"/>
    <p:sldId id="607" r:id="rId6"/>
    <p:sldId id="606" r:id="rId7"/>
    <p:sldId id="605" r:id="rId8"/>
    <p:sldId id="602" r:id="rId9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797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331640" y="836713"/>
            <a:ext cx="6552728" cy="309634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O'r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fath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newid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rhyfeddol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endParaRPr lang="en-US" sz="4000" dirty="0" smtClean="0">
              <a:solidFill>
                <a:schemeClr val="bg1"/>
              </a:solidFill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a </a:t>
            </a:r>
            <a:r>
              <a:rPr lang="en-US" sz="4000" dirty="0" err="1">
                <a:solidFill>
                  <a:schemeClr val="bg1"/>
                </a:solidFill>
              </a:rPr>
              <a:t>wnaed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ynof</a:t>
            </a:r>
            <a:r>
              <a:rPr lang="en-US" sz="4000" dirty="0">
                <a:solidFill>
                  <a:schemeClr val="bg1"/>
                </a:solidFill>
              </a:rPr>
              <a:t> fi,</a:t>
            </a:r>
          </a:p>
          <a:p>
            <a:pPr algn="l"/>
            <a:r>
              <a:rPr lang="en-US" sz="4000" dirty="0" err="1" smtClean="0">
                <a:solidFill>
                  <a:schemeClr val="bg1"/>
                </a:solidFill>
              </a:rPr>
              <a:t>daeth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Iesu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i'm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calon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fyw</a:t>
            </a:r>
            <a:r>
              <a:rPr lang="en-US" sz="4000" dirty="0">
                <a:solidFill>
                  <a:schemeClr val="bg1"/>
                </a:solidFill>
              </a:rPr>
              <a:t>;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torrodd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gwawr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enaid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endParaRPr lang="en-US" sz="4000" dirty="0" smtClean="0">
              <a:solidFill>
                <a:schemeClr val="bg1"/>
              </a:solidFill>
            </a:endParaRPr>
          </a:p>
          <a:p>
            <a:pPr algn="l"/>
            <a:r>
              <a:rPr lang="en-US" sz="4000" dirty="0" err="1" smtClean="0">
                <a:solidFill>
                  <a:schemeClr val="bg1"/>
                </a:solidFill>
              </a:rPr>
              <a:t>atebwyd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nghri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daeth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Iesu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i'm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calon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fyw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403647" y="1052737"/>
            <a:ext cx="6624737" cy="309634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Daeth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Iesu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i'm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calon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fyw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daeth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Iesu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i'm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calon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fyw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cwyd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llawenydd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mron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endParaRPr lang="en-US" sz="4000" dirty="0" smtClean="0">
              <a:solidFill>
                <a:schemeClr val="bg1"/>
              </a:solidFill>
            </a:endParaRPr>
          </a:p>
          <a:p>
            <a:pPr algn="l"/>
            <a:r>
              <a:rPr lang="en-US" sz="4000" dirty="0" err="1" smtClean="0">
                <a:solidFill>
                  <a:schemeClr val="bg1"/>
                </a:solidFill>
              </a:rPr>
              <a:t>megis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>
                <a:solidFill>
                  <a:schemeClr val="bg1"/>
                </a:solidFill>
              </a:rPr>
              <a:t>ton </a:t>
            </a:r>
            <a:r>
              <a:rPr lang="en-US" sz="4000" dirty="0" err="1">
                <a:solidFill>
                  <a:schemeClr val="bg1"/>
                </a:solidFill>
              </a:rPr>
              <a:t>ar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ôl</a:t>
            </a:r>
            <a:r>
              <a:rPr lang="en-US" sz="4000" dirty="0">
                <a:solidFill>
                  <a:schemeClr val="bg1"/>
                </a:solidFill>
              </a:rPr>
              <a:t> ton,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daeth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Iesu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i'm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calon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fyw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4924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331640" y="836713"/>
            <a:ext cx="7416824" cy="309634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O'm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holl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lwybrau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afradlon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dychwelwyd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nhraed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 err="1" smtClean="0">
                <a:solidFill>
                  <a:schemeClr val="bg1"/>
                </a:solidFill>
              </a:rPr>
              <a:t>daeth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Iesu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i'm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calon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fyw</a:t>
            </a:r>
            <a:r>
              <a:rPr lang="en-US" sz="4000" dirty="0">
                <a:solidFill>
                  <a:schemeClr val="bg1"/>
                </a:solidFill>
              </a:rPr>
              <a:t>;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ac </a:t>
            </a:r>
            <a:r>
              <a:rPr lang="en-US" sz="4000" dirty="0" err="1">
                <a:solidFill>
                  <a:schemeClr val="bg1"/>
                </a:solidFill>
              </a:rPr>
              <a:t>fe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olchwyd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meiau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endParaRPr lang="en-US" sz="4000" dirty="0" smtClean="0">
              <a:solidFill>
                <a:schemeClr val="bg1"/>
              </a:solidFill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di-</a:t>
            </a:r>
            <a:r>
              <a:rPr lang="en-US" sz="4000" dirty="0" err="1" smtClean="0">
                <a:solidFill>
                  <a:schemeClr val="bg1"/>
                </a:solidFill>
              </a:rPr>
              <a:t>rif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waed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daeth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Iesu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i'm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calon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fyw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401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403647" y="1052737"/>
            <a:ext cx="6624737" cy="309634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Daeth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Iesu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i'm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calon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fyw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daeth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Iesu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i'm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calon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fyw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cwyd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llawenydd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mron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endParaRPr lang="en-US" sz="4000" dirty="0" smtClean="0">
              <a:solidFill>
                <a:schemeClr val="bg1"/>
              </a:solidFill>
            </a:endParaRPr>
          </a:p>
          <a:p>
            <a:pPr algn="l"/>
            <a:r>
              <a:rPr lang="en-US" sz="4000" dirty="0" err="1" smtClean="0">
                <a:solidFill>
                  <a:schemeClr val="bg1"/>
                </a:solidFill>
              </a:rPr>
              <a:t>megis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>
                <a:solidFill>
                  <a:schemeClr val="bg1"/>
                </a:solidFill>
              </a:rPr>
              <a:t>ton </a:t>
            </a:r>
            <a:r>
              <a:rPr lang="en-US" sz="4000" dirty="0" err="1">
                <a:solidFill>
                  <a:schemeClr val="bg1"/>
                </a:solidFill>
              </a:rPr>
              <a:t>ar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ôl</a:t>
            </a:r>
            <a:r>
              <a:rPr lang="en-US" sz="4000" dirty="0">
                <a:solidFill>
                  <a:schemeClr val="bg1"/>
                </a:solidFill>
              </a:rPr>
              <a:t> ton,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daeth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Iesu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i'm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calon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fyw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7107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331640" y="836713"/>
            <a:ext cx="7416824" cy="309634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>
                <a:solidFill>
                  <a:schemeClr val="bg1"/>
                </a:solidFill>
              </a:rPr>
              <a:t>Y </a:t>
            </a:r>
            <a:r>
              <a:rPr lang="en-US" sz="4000" dirty="0" err="1">
                <a:solidFill>
                  <a:schemeClr val="bg1"/>
                </a:solidFill>
              </a:rPr>
              <a:t>mae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gobaith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enaid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endParaRPr lang="en-US" sz="4000" dirty="0" smtClean="0">
              <a:solidFill>
                <a:schemeClr val="bg1"/>
              </a:solidFill>
            </a:endParaRP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yn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ddiogel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awr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 err="1" smtClean="0">
                <a:solidFill>
                  <a:schemeClr val="bg1"/>
                </a:solidFill>
              </a:rPr>
              <a:t>daeth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Iesu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i'm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calon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fyw</a:t>
            </a:r>
            <a:r>
              <a:rPr lang="en-US" sz="4000" dirty="0">
                <a:solidFill>
                  <a:schemeClr val="bg1"/>
                </a:solidFill>
              </a:rPr>
              <a:t>;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ac </a:t>
            </a:r>
            <a:r>
              <a:rPr lang="en-US" sz="4000" dirty="0" err="1">
                <a:solidFill>
                  <a:schemeClr val="bg1"/>
                </a:solidFill>
              </a:rPr>
              <a:t>fe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chwalwyd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pob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cwmwl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mae'r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ffordd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fel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wawr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daeth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Iesu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i'm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calon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fyw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309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403647" y="1052737"/>
            <a:ext cx="6624737" cy="309634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Daeth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Iesu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i'm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calon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fyw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daeth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Iesu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i'm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calon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fyw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cwyd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llawenydd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mron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endParaRPr lang="en-US" sz="4000" dirty="0" smtClean="0">
              <a:solidFill>
                <a:schemeClr val="bg1"/>
              </a:solidFill>
            </a:endParaRPr>
          </a:p>
          <a:p>
            <a:pPr algn="l"/>
            <a:r>
              <a:rPr lang="en-US" sz="4000" dirty="0" err="1" smtClean="0">
                <a:solidFill>
                  <a:schemeClr val="bg1"/>
                </a:solidFill>
              </a:rPr>
              <a:t>megis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>
                <a:solidFill>
                  <a:schemeClr val="bg1"/>
                </a:solidFill>
              </a:rPr>
              <a:t>ton </a:t>
            </a:r>
            <a:r>
              <a:rPr lang="en-US" sz="4000" dirty="0" err="1">
                <a:solidFill>
                  <a:schemeClr val="bg1"/>
                </a:solidFill>
              </a:rPr>
              <a:t>ar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ôl</a:t>
            </a:r>
            <a:r>
              <a:rPr lang="en-US" sz="4000" dirty="0">
                <a:solidFill>
                  <a:schemeClr val="bg1"/>
                </a:solidFill>
              </a:rPr>
              <a:t> ton,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daeth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Iesu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i'm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calon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fyw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611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331640" y="836713"/>
            <a:ext cx="7416824" cy="309634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Collodd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angau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fraw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endParaRPr lang="en-US" sz="4000" dirty="0" smtClean="0">
              <a:solidFill>
                <a:schemeClr val="bg1"/>
              </a:solidFill>
            </a:endParaRP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smtClean="0">
                <a:solidFill>
                  <a:schemeClr val="bg1"/>
                </a:solidFill>
              </a:rPr>
              <a:t>y </a:t>
            </a:r>
            <a:r>
              <a:rPr lang="en-US" sz="4000" dirty="0" err="1">
                <a:solidFill>
                  <a:schemeClr val="bg1"/>
                </a:solidFill>
              </a:rPr>
              <a:t>mae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golau'n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glyn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 err="1" smtClean="0">
                <a:solidFill>
                  <a:schemeClr val="bg1"/>
                </a:solidFill>
              </a:rPr>
              <a:t>daeth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Iesu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i'm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calon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fyw</a:t>
            </a:r>
            <a:r>
              <a:rPr lang="en-US" sz="4000" dirty="0">
                <a:solidFill>
                  <a:schemeClr val="bg1"/>
                </a:solidFill>
              </a:rPr>
              <a:t>;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y </a:t>
            </a:r>
            <a:r>
              <a:rPr lang="en-US" sz="4000" dirty="0" err="1">
                <a:solidFill>
                  <a:schemeClr val="bg1"/>
                </a:solidFill>
              </a:rPr>
              <a:t>mae'r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llwybyr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ddinas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dragwyddol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wyn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daeth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Iesu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i'm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calon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fyw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146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35896" y="6536377"/>
            <a:ext cx="54726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200" dirty="0">
                <a:latin typeface="+mj-lt"/>
              </a:rPr>
              <a:t>R. H. </a:t>
            </a:r>
            <a:r>
              <a:rPr lang="en-GB" sz="1200" dirty="0" err="1">
                <a:latin typeface="+mj-lt"/>
              </a:rPr>
              <a:t>McDANIEL</a:t>
            </a:r>
            <a:r>
              <a:rPr lang="en-GB" sz="1200" dirty="0">
                <a:latin typeface="+mj-lt"/>
              </a:rPr>
              <a:t>, 1850-1940 </a:t>
            </a:r>
            <a:r>
              <a:rPr lang="en-GB" sz="1200" dirty="0" smtClean="0">
                <a:latin typeface="+mj-lt"/>
              </a:rPr>
              <a:t> </a:t>
            </a:r>
            <a:r>
              <a:rPr lang="en-GB" sz="1200" dirty="0" err="1" smtClean="0">
                <a:latin typeface="+mj-lt"/>
              </a:rPr>
              <a:t>cyf</a:t>
            </a:r>
            <a:r>
              <a:rPr lang="en-GB" sz="1200" dirty="0">
                <a:latin typeface="+mj-lt"/>
              </a:rPr>
              <a:t>. NANTLAIS, 1874-1959</a:t>
            </a:r>
          </a:p>
        </p:txBody>
      </p:sp>
      <p:cxnSp>
        <p:nvCxnSpPr>
          <p:cNvPr id="5" name="Straight Connector 3"/>
          <p:cNvCxnSpPr/>
          <p:nvPr/>
        </p:nvCxnSpPr>
        <p:spPr>
          <a:xfrm>
            <a:off x="1806481" y="4653136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403647" y="1052737"/>
            <a:ext cx="6624737" cy="309634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Daeth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Iesu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i'm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calon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fyw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daeth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Iesu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i'm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calon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fyw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cwyd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llawenydd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mron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endParaRPr lang="en-US" sz="4000" dirty="0" smtClean="0">
              <a:solidFill>
                <a:schemeClr val="bg1"/>
              </a:solidFill>
            </a:endParaRPr>
          </a:p>
          <a:p>
            <a:pPr algn="l"/>
            <a:r>
              <a:rPr lang="en-US" sz="4000" dirty="0" err="1" smtClean="0">
                <a:solidFill>
                  <a:schemeClr val="bg1"/>
                </a:solidFill>
              </a:rPr>
              <a:t>megis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>
                <a:solidFill>
                  <a:schemeClr val="bg1"/>
                </a:solidFill>
              </a:rPr>
              <a:t>ton </a:t>
            </a:r>
            <a:r>
              <a:rPr lang="en-US" sz="4000" dirty="0" err="1">
                <a:solidFill>
                  <a:schemeClr val="bg1"/>
                </a:solidFill>
              </a:rPr>
              <a:t>ar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ôl</a:t>
            </a:r>
            <a:r>
              <a:rPr lang="en-US" sz="4000" dirty="0">
                <a:solidFill>
                  <a:schemeClr val="bg1"/>
                </a:solidFill>
              </a:rPr>
              <a:t> ton,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daeth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Iesu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i'm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calon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fyw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4203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8635</TotalTime>
  <Words>165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777</cp:revision>
  <dcterms:modified xsi:type="dcterms:W3CDTF">2015-02-18T23:55:06Z</dcterms:modified>
</cp:coreProperties>
</file>