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755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75656" y="764704"/>
            <a:ext cx="6552728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Y </a:t>
            </a:r>
            <a:r>
              <a:rPr lang="en-US" sz="4000" dirty="0" err="1">
                <a:solidFill>
                  <a:schemeClr val="bg1"/>
                </a:solidFill>
              </a:rPr>
              <a:t>cysur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sy'n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llanw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fod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gennyf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drysorau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uwch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gwybod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	ac </a:t>
            </a:r>
            <a:r>
              <a:rPr lang="en-US" sz="4000" dirty="0" err="1">
                <a:solidFill>
                  <a:schemeClr val="bg1"/>
                </a:solidFill>
              </a:rPr>
              <a:t>er</a:t>
            </a:r>
            <a:r>
              <a:rPr lang="en-US" sz="4000" dirty="0">
                <a:solidFill>
                  <a:schemeClr val="bg1"/>
                </a:solidFill>
              </a:rPr>
              <a:t> bod </a:t>
            </a:r>
            <a:r>
              <a:rPr lang="en-US" sz="4000" dirty="0" err="1">
                <a:solidFill>
                  <a:schemeClr val="bg1"/>
                </a:solidFill>
              </a:rPr>
              <a:t>hwy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nghudd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nas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gwêl</a:t>
            </a:r>
            <a:r>
              <a:rPr lang="en-US" sz="4000" dirty="0">
                <a:solidFill>
                  <a:schemeClr val="bg1"/>
                </a:solidFill>
              </a:rPr>
              <a:t> neb </a:t>
            </a:r>
            <a:r>
              <a:rPr lang="en-US" sz="4000" dirty="0" err="1">
                <a:solidFill>
                  <a:schemeClr val="bg1"/>
                </a:solidFill>
              </a:rPr>
              <a:t>ond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ffydd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ceir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eglur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ddatguddiad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ohonynt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ddydd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433591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WILLIAM WILLIAMS, 1717-91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07704" y="-7715"/>
            <a:ext cx="5688632" cy="379675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endParaRPr lang="en-US" sz="3900" dirty="0">
              <a:solidFill>
                <a:schemeClr val="bg1"/>
              </a:solidFill>
            </a:endParaRPr>
          </a:p>
          <a:p>
            <a:pPr algn="l"/>
            <a:r>
              <a:rPr lang="en-US" sz="3900" dirty="0" smtClean="0">
                <a:solidFill>
                  <a:schemeClr val="bg1"/>
                </a:solidFill>
              </a:rPr>
              <a:t>	</a:t>
            </a:r>
            <a:r>
              <a:rPr lang="en-US" sz="3900" dirty="0" err="1" smtClean="0">
                <a:solidFill>
                  <a:schemeClr val="bg1"/>
                </a:solidFill>
              </a:rPr>
              <a:t>Hiraethu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>
                <a:solidFill>
                  <a:schemeClr val="bg1"/>
                </a:solidFill>
              </a:rPr>
              <a:t>'</a:t>
            </a:r>
            <a:r>
              <a:rPr lang="en-US" sz="3900" dirty="0" err="1">
                <a:solidFill>
                  <a:schemeClr val="bg1"/>
                </a:solidFill>
              </a:rPr>
              <a:t>rwy'n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brudd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3900" dirty="0" smtClean="0">
                <a:solidFill>
                  <a:schemeClr val="bg1"/>
                </a:solidFill>
              </a:rPr>
              <a:t>	am </a:t>
            </a:r>
            <a:r>
              <a:rPr lang="en-US" sz="3900" dirty="0" err="1">
                <a:solidFill>
                  <a:schemeClr val="bg1"/>
                </a:solidFill>
              </a:rPr>
              <a:t>fwyfwy</a:t>
            </a:r>
            <a:r>
              <a:rPr lang="en-US" sz="3900" dirty="0">
                <a:solidFill>
                  <a:schemeClr val="bg1"/>
                </a:solidFill>
              </a:rPr>
              <a:t> o </a:t>
            </a:r>
            <a:r>
              <a:rPr lang="en-US" sz="3900" dirty="0" err="1">
                <a:solidFill>
                  <a:schemeClr val="bg1"/>
                </a:solidFill>
              </a:rPr>
              <a:t>ffydd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3900" dirty="0" smtClean="0">
                <a:solidFill>
                  <a:schemeClr val="bg1"/>
                </a:solidFill>
              </a:rPr>
              <a:t>	a </a:t>
            </a:r>
            <a:r>
              <a:rPr lang="en-US" sz="3900" dirty="0" err="1">
                <a:solidFill>
                  <a:schemeClr val="bg1"/>
                </a:solidFill>
              </a:rPr>
              <a:t>nerth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i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wrthsefyll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3900" dirty="0" smtClean="0">
                <a:solidFill>
                  <a:schemeClr val="bg1"/>
                </a:solidFill>
              </a:rPr>
              <a:t>	ac </a:t>
            </a:r>
            <a:r>
              <a:rPr lang="en-US" sz="3900" dirty="0" err="1">
                <a:solidFill>
                  <a:schemeClr val="bg1"/>
                </a:solidFill>
              </a:rPr>
              <a:t>ennill</a:t>
            </a:r>
            <a:r>
              <a:rPr lang="en-US" sz="3900" dirty="0">
                <a:solidFill>
                  <a:schemeClr val="bg1"/>
                </a:solidFill>
              </a:rPr>
              <a:t> y </a:t>
            </a:r>
            <a:r>
              <a:rPr lang="en-US" sz="3900" dirty="0" err="1">
                <a:solidFill>
                  <a:schemeClr val="bg1"/>
                </a:solidFill>
              </a:rPr>
              <a:t>dydd</a:t>
            </a:r>
            <a:r>
              <a:rPr lang="en-US" sz="39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3900" dirty="0" smtClean="0">
                <a:solidFill>
                  <a:schemeClr val="bg1"/>
                </a:solidFill>
              </a:rPr>
              <a:t>	</a:t>
            </a:r>
            <a:r>
              <a:rPr lang="en-US" sz="3900" dirty="0" err="1" smtClean="0">
                <a:solidFill>
                  <a:schemeClr val="bg1"/>
                </a:solidFill>
              </a:rPr>
              <a:t>Duw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ffyddlon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erioed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3900" dirty="0" smtClean="0">
                <a:solidFill>
                  <a:schemeClr val="bg1"/>
                </a:solidFill>
              </a:rPr>
              <a:t>	y </a:t>
            </a:r>
            <a:r>
              <a:rPr lang="en-US" sz="3900" dirty="0" err="1">
                <a:solidFill>
                  <a:schemeClr val="bg1"/>
                </a:solidFill>
              </a:rPr>
              <a:t>cefais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dy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fod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3900" smtClean="0">
                <a:solidFill>
                  <a:schemeClr val="bg1"/>
                </a:solidFill>
              </a:rPr>
              <a:t>	dy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heddwch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fel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afon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3900" dirty="0" smtClean="0">
                <a:solidFill>
                  <a:schemeClr val="bg1"/>
                </a:solidFill>
              </a:rPr>
              <a:t>	</a:t>
            </a:r>
            <a:r>
              <a:rPr lang="en-US" sz="3900" dirty="0" err="1" smtClean="0">
                <a:solidFill>
                  <a:schemeClr val="bg1"/>
                </a:solidFill>
              </a:rPr>
              <a:t>yn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dirion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im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dod</a:t>
            </a:r>
            <a:r>
              <a:rPr lang="en-US" sz="3900" dirty="0" smtClean="0">
                <a:solidFill>
                  <a:schemeClr val="bg1"/>
                </a:solidFill>
              </a:rPr>
              <a:t>.</a:t>
            </a:r>
            <a:endParaRPr lang="en-US" sz="3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6776</TotalTime>
  <Words>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745</cp:revision>
  <dcterms:modified xsi:type="dcterms:W3CDTF">2015-03-06T09:34:23Z</dcterms:modified>
</cp:coreProperties>
</file>