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98" r:id="rId3"/>
    <p:sldId id="597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8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36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726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1259632" y="623590"/>
            <a:ext cx="7560840" cy="518167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>
                <a:solidFill>
                  <a:schemeClr val="bg1"/>
                </a:solidFill>
              </a:rPr>
              <a:t>Dal </a:t>
            </a:r>
            <a:r>
              <a:rPr lang="en-US" sz="4000" dirty="0" err="1">
                <a:solidFill>
                  <a:schemeClr val="bg1"/>
                </a:solidFill>
              </a:rPr>
              <a:t>fi'n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agos</a:t>
            </a:r>
            <a:r>
              <a:rPr lang="en-US" sz="4000" dirty="0">
                <a:solidFill>
                  <a:schemeClr val="bg1"/>
                </a:solidFill>
              </a:rPr>
              <a:t> at </a:t>
            </a:r>
            <a:r>
              <a:rPr lang="en-US" sz="4000" dirty="0" err="1">
                <a:solidFill>
                  <a:schemeClr val="bg1"/>
                </a:solidFill>
              </a:rPr>
              <a:t>yr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Iesu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er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fod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dan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groes</a:t>
            </a:r>
            <a:r>
              <a:rPr lang="en-US" sz="4000" dirty="0">
                <a:solidFill>
                  <a:schemeClr val="bg1"/>
                </a:solidFill>
              </a:rPr>
              <a:t>;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tra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bwy'n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byw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myd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pechu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canlyn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dani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bura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f'oes</a:t>
            </a:r>
            <a:r>
              <a:rPr lang="en-US" sz="4000" dirty="0">
                <a:solidFill>
                  <a:schemeClr val="bg1"/>
                </a:solidFill>
              </a:rPr>
              <a:t>;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os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daw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gofid</a:t>
            </a:r>
            <a:r>
              <a:rPr lang="en-US" sz="4000" dirty="0">
                <a:solidFill>
                  <a:schemeClr val="bg1"/>
                </a:solidFill>
              </a:rPr>
              <a:t> a </a:t>
            </a:r>
            <a:r>
              <a:rPr lang="en-US" sz="4000" dirty="0" err="1">
                <a:solidFill>
                  <a:schemeClr val="bg1"/>
                </a:solidFill>
              </a:rPr>
              <a:t>thywyllwch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rho </a:t>
            </a:r>
            <a:r>
              <a:rPr lang="en-US" sz="4000" dirty="0" err="1">
                <a:solidFill>
                  <a:schemeClr val="bg1"/>
                </a:solidFill>
              </a:rPr>
              <a:t>im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argyhoeddiad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llwyr</a:t>
            </a:r>
            <a:r>
              <a:rPr lang="en-US" sz="4000" dirty="0">
                <a:solidFill>
                  <a:schemeClr val="bg1"/>
                </a:solidFill>
              </a:rPr>
              <a:t> -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wedi'r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nos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loes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trallod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bydd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goleuni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hwyr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1043608" y="548680"/>
            <a:ext cx="7992888" cy="518167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Dysg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edrych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gorffennol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hyn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>
                <a:solidFill>
                  <a:schemeClr val="bg1"/>
                </a:solidFill>
              </a:rPr>
              <a:t>a </a:t>
            </a:r>
            <a:r>
              <a:rPr lang="en-US" sz="4000" dirty="0" err="1">
                <a:solidFill>
                  <a:schemeClr val="bg1"/>
                </a:solidFill>
              </a:rPr>
              <a:t>ladd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ofnau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gyd</a:t>
            </a:r>
            <a:r>
              <a:rPr lang="en-US" sz="4000" dirty="0">
                <a:solidFill>
                  <a:schemeClr val="bg1"/>
                </a:solidFill>
              </a:rPr>
              <a:t>: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ddaioni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a'th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drugaredd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a'm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canlynant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drwy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byd</a:t>
            </a:r>
            <a:r>
              <a:rPr lang="en-US" sz="4000" dirty="0">
                <a:solidFill>
                  <a:schemeClr val="bg1"/>
                </a:solidFill>
              </a:rPr>
              <a:t>;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os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daw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deigryn</a:t>
            </a:r>
            <a:r>
              <a:rPr lang="en-US" sz="4000" dirty="0">
                <a:solidFill>
                  <a:schemeClr val="bg1"/>
                </a:solidFill>
              </a:rPr>
              <a:t>, storm a </a:t>
            </a:r>
            <a:r>
              <a:rPr lang="en-US" sz="4000" dirty="0" err="1">
                <a:solidFill>
                  <a:schemeClr val="bg1"/>
                </a:solidFill>
              </a:rPr>
              <a:t>chwmwl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gwena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drwyddynt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oll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llwyr</a:t>
            </a:r>
            <a:r>
              <a:rPr lang="en-US" sz="4000" dirty="0">
                <a:solidFill>
                  <a:schemeClr val="bg1"/>
                </a:solidFill>
              </a:rPr>
              <a:t>;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enfys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Duw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sy'n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para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ddatgan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bydd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goleuni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hwyr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252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126865" y="580526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1115616" y="479574"/>
            <a:ext cx="7488832" cy="5325690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Tywys</a:t>
            </a:r>
            <a:r>
              <a:rPr lang="en-US" sz="4000" dirty="0">
                <a:solidFill>
                  <a:schemeClr val="bg1"/>
                </a:solidFill>
              </a:rPr>
              <a:t> di fi </a:t>
            </a:r>
            <a:r>
              <a:rPr lang="en-US" sz="4000" dirty="0" err="1">
                <a:solidFill>
                  <a:schemeClr val="bg1"/>
                </a:solidFill>
              </a:rPr>
              <a:t>i'r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dyfodol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er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welaf</a:t>
            </a:r>
            <a:r>
              <a:rPr lang="en-US" sz="4000" dirty="0">
                <a:solidFill>
                  <a:schemeClr val="bg1"/>
                </a:solidFill>
              </a:rPr>
              <a:t> fi </a:t>
            </a:r>
            <a:r>
              <a:rPr lang="en-US" sz="4000" dirty="0" err="1">
                <a:solidFill>
                  <a:schemeClr val="bg1"/>
                </a:solidFill>
              </a:rPr>
              <a:t>ond</a:t>
            </a:r>
            <a:r>
              <a:rPr lang="en-US" sz="4000" dirty="0">
                <a:solidFill>
                  <a:schemeClr val="bg1"/>
                </a:solidFill>
              </a:rPr>
              <a:t> cam;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cariad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Duw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eto'n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arwain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cariad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mwy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chariad</a:t>
            </a:r>
            <a:r>
              <a:rPr lang="en-US" sz="4000" dirty="0">
                <a:solidFill>
                  <a:schemeClr val="bg1"/>
                </a:solidFill>
              </a:rPr>
              <a:t> mam.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Mae </a:t>
            </a:r>
            <a:r>
              <a:rPr lang="en-US" sz="4000" dirty="0" err="1">
                <a:solidFill>
                  <a:schemeClr val="bg1"/>
                </a:solidFill>
              </a:rPr>
              <a:t>Calfaria'n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profi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digon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saint </a:t>
            </a:r>
            <a:r>
              <a:rPr lang="en-US" sz="4000" dirty="0">
                <a:solidFill>
                  <a:schemeClr val="bg1"/>
                </a:solidFill>
              </a:rPr>
              <a:t>ac </a:t>
            </a:r>
            <a:r>
              <a:rPr lang="en-US" sz="4000" dirty="0" err="1">
                <a:solidFill>
                  <a:schemeClr val="bg1"/>
                </a:solidFill>
              </a:rPr>
              <a:t>engyl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byth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a'i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gŵyr</a:t>
            </a:r>
            <a:r>
              <a:rPr lang="en-US" sz="4000" dirty="0">
                <a:solidFill>
                  <a:schemeClr val="bg1"/>
                </a:solidFill>
              </a:rPr>
              <a:t>;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er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groes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fod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llwybyr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bydd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goleuni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hwyr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5896" y="6505599"/>
            <a:ext cx="540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>
                <a:latin typeface="Arial" pitchFamily="34" charset="0"/>
                <a:cs typeface="Arial" pitchFamily="34" charset="0"/>
              </a:rPr>
              <a:t>E. HERBER EVANS, 1836-96 </a:t>
            </a:r>
          </a:p>
        </p:txBody>
      </p:sp>
    </p:spTree>
    <p:extLst>
      <p:ext uri="{BB962C8B-B14F-4D97-AF65-F5344CB8AC3E}">
        <p14:creationId xmlns:p14="http://schemas.microsoft.com/office/powerpoint/2010/main" val="260843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1704</TotalTime>
  <Words>29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690</cp:revision>
  <dcterms:modified xsi:type="dcterms:W3CDTF">2015-02-14T01:44:36Z</dcterms:modified>
</cp:coreProperties>
</file>