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72" r:id="rId2"/>
    <p:sldId id="59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78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689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539552" y="476672"/>
            <a:ext cx="849694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Arglwydd</a:t>
            </a:r>
            <a:r>
              <a:rPr lang="en-US" sz="4000" dirty="0">
                <a:latin typeface="+mj-lt"/>
              </a:rPr>
              <a:t>, </a:t>
            </a:r>
            <a:r>
              <a:rPr lang="en-US" sz="4000" dirty="0" err="1">
                <a:latin typeface="+mj-lt"/>
              </a:rPr>
              <a:t>dywed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im</a:t>
            </a:r>
            <a:r>
              <a:rPr lang="en-US" sz="4000" dirty="0">
                <a:latin typeface="+mj-lt"/>
              </a:rPr>
              <a:t> pa </a:t>
            </a:r>
            <a:r>
              <a:rPr lang="en-US" sz="4000" dirty="0" err="1">
                <a:latin typeface="+mj-lt"/>
              </a:rPr>
              <a:t>lun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>
                <a:latin typeface="+mj-lt"/>
              </a:rPr>
              <a:t>y </a:t>
            </a:r>
            <a:r>
              <a:rPr lang="en-US" sz="4000" dirty="0" err="1">
                <a:latin typeface="+mj-lt"/>
              </a:rPr>
              <a:t>gallaf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gario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meichiau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f’hun</a:t>
            </a:r>
            <a:r>
              <a:rPr lang="en-US" sz="4000" dirty="0">
                <a:latin typeface="+mj-lt"/>
              </a:rPr>
              <a:t>: </a:t>
            </a:r>
          </a:p>
          <a:p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ydynt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hwy</a:t>
            </a:r>
            <a:r>
              <a:rPr lang="en-US" sz="4000" dirty="0">
                <a:latin typeface="+mj-lt"/>
              </a:rPr>
              <a:t>, a </a:t>
            </a:r>
            <a:r>
              <a:rPr lang="en-US" sz="4000" dirty="0" err="1">
                <a:latin typeface="+mj-lt"/>
              </a:rPr>
              <a:t>minnau'n</a:t>
            </a:r>
            <a:r>
              <a:rPr lang="en-US" sz="4000" dirty="0">
                <a:latin typeface="+mj-lt"/>
              </a:rPr>
              <a:t> wan;</a:t>
            </a:r>
          </a:p>
          <a:p>
            <a:r>
              <a:rPr lang="en-US" sz="4000" dirty="0">
                <a:latin typeface="+mj-lt"/>
              </a:rPr>
              <a:t>pa </a:t>
            </a:r>
            <a:r>
              <a:rPr lang="en-US" sz="4000" dirty="0" err="1">
                <a:latin typeface="+mj-lt"/>
              </a:rPr>
              <a:t>fodd</a:t>
            </a:r>
            <a:r>
              <a:rPr lang="en-US" sz="4000" dirty="0">
                <a:latin typeface="+mj-lt"/>
              </a:rPr>
              <a:t> y coda'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lleia</a:t>
            </a:r>
            <a:r>
              <a:rPr lang="en-US" sz="4000" dirty="0">
                <a:latin typeface="+mj-lt"/>
              </a:rPr>
              <a:t>' </a:t>
            </a:r>
            <a:r>
              <a:rPr lang="en-US" sz="4000" dirty="0" err="1">
                <a:latin typeface="+mj-lt"/>
              </a:rPr>
              <a:t>i'r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lan</a:t>
            </a:r>
            <a:r>
              <a:rPr lang="en-US" sz="4000" dirty="0" smtClean="0">
                <a:latin typeface="+mj-lt"/>
              </a:rPr>
              <a:t>?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D'ysgwyddau</a:t>
            </a:r>
            <a:r>
              <a:rPr lang="en-US" sz="4000" dirty="0">
                <a:latin typeface="+mj-lt"/>
              </a:rPr>
              <a:t> di </a:t>
            </a:r>
            <a:r>
              <a:rPr lang="en-US" sz="4000" dirty="0" err="1">
                <a:latin typeface="+mj-lt"/>
              </a:rPr>
              <a:t>ddeil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feichiau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mawr</a:t>
            </a:r>
            <a:r>
              <a:rPr lang="en-US" sz="4000" dirty="0">
                <a:latin typeface="+mj-lt"/>
              </a:rPr>
              <a:t>, </a:t>
            </a:r>
          </a:p>
          <a:p>
            <a:r>
              <a:rPr lang="en-US" sz="4000" dirty="0" err="1">
                <a:latin typeface="+mj-lt"/>
              </a:rPr>
              <a:t>mae'n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hongian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arnynt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nef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llawr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>
                <a:latin typeface="+mj-lt"/>
              </a:rPr>
              <a:t>am </a:t>
            </a:r>
            <a:r>
              <a:rPr lang="en-US" sz="4000" dirty="0" err="1">
                <a:latin typeface="+mj-lt"/>
              </a:rPr>
              <a:t>hyn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ofidiau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gaiff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bwyso'n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gyfan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arnat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 smtClean="0">
                <a:latin typeface="+mj-lt"/>
              </a:rPr>
              <a:t>.</a:t>
            </a:r>
            <a:endParaRPr lang="en-US" sz="4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683568" y="388977"/>
            <a:ext cx="8568952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000" dirty="0" err="1">
                <a:latin typeface="+mj-lt"/>
              </a:rPr>
              <a:t>Mae'r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holl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greadigaeth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law, </a:t>
            </a:r>
          </a:p>
          <a:p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sy'n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threfnu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yma</a:t>
            </a:r>
            <a:r>
              <a:rPr lang="en-US" sz="4000" dirty="0">
                <a:latin typeface="+mj-lt"/>
              </a:rPr>
              <a:t> a </a:t>
            </a:r>
            <a:r>
              <a:rPr lang="en-US" sz="4000" dirty="0" err="1">
                <a:latin typeface="+mj-lt"/>
              </a:rPr>
              <a:t>thraw</a:t>
            </a:r>
            <a:r>
              <a:rPr lang="en-US" sz="4000" dirty="0">
                <a:latin typeface="+mj-lt"/>
              </a:rPr>
              <a:t>; </a:t>
            </a:r>
          </a:p>
          <a:p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ddatgan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dy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anfeidrol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glod</a:t>
            </a:r>
            <a:r>
              <a:rPr lang="en-US" sz="4000" dirty="0">
                <a:latin typeface="+mj-lt"/>
              </a:rPr>
              <a:t> </a:t>
            </a:r>
          </a:p>
          <a:p>
            <a:r>
              <a:rPr lang="en-US" sz="4000" dirty="0" err="1">
                <a:latin typeface="+mj-lt"/>
              </a:rPr>
              <a:t>mae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pob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drefn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ag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sydd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yn</a:t>
            </a:r>
            <a:r>
              <a:rPr lang="en-US" sz="4000" dirty="0">
                <a:latin typeface="+mj-lt"/>
              </a:rPr>
              <a:t> bod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>
              <a:latin typeface="+mj-lt"/>
            </a:endParaRPr>
          </a:p>
          <a:p>
            <a:r>
              <a:rPr lang="en-US" sz="4000" dirty="0">
                <a:latin typeface="+mj-lt"/>
              </a:rPr>
              <a:t>O </a:t>
            </a:r>
            <a:r>
              <a:rPr lang="en-US" sz="4000" dirty="0" err="1">
                <a:latin typeface="+mj-lt"/>
              </a:rPr>
              <a:t>nertha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f’enaid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gwan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ei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ffydd</a:t>
            </a:r>
            <a:endParaRPr lang="en-US" sz="4000" dirty="0">
              <a:latin typeface="+mj-lt"/>
            </a:endParaRPr>
          </a:p>
          <a:p>
            <a:r>
              <a:rPr lang="en-US" sz="4000" dirty="0" err="1">
                <a:latin typeface="+mj-lt"/>
              </a:rPr>
              <a:t>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smtClean="0">
                <a:latin typeface="+mj-lt"/>
              </a:rPr>
              <a:t>'</a:t>
            </a:r>
            <a:r>
              <a:rPr lang="en-US" sz="4000" smtClean="0">
                <a:latin typeface="+mj-lt"/>
              </a:rPr>
              <a:t>morffwys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arnat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ti</a:t>
            </a:r>
            <a:r>
              <a:rPr lang="en-US" sz="4000" dirty="0">
                <a:latin typeface="+mj-lt"/>
              </a:rPr>
              <a:t> bob </a:t>
            </a:r>
            <a:r>
              <a:rPr lang="en-US" sz="4000" dirty="0" err="1">
                <a:latin typeface="+mj-lt"/>
              </a:rPr>
              <a:t>dydd</a:t>
            </a:r>
            <a:r>
              <a:rPr lang="en-US" sz="4000" dirty="0">
                <a:latin typeface="+mj-lt"/>
              </a:rPr>
              <a:t>,</a:t>
            </a:r>
          </a:p>
          <a:p>
            <a:r>
              <a:rPr lang="en-US" sz="4000" dirty="0" err="1">
                <a:latin typeface="+mj-lt"/>
              </a:rPr>
              <a:t>heb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flino</a:t>
            </a:r>
            <a:r>
              <a:rPr lang="en-US" sz="4000" dirty="0">
                <a:latin typeface="+mj-lt"/>
              </a:rPr>
              <a:t> '</a:t>
            </a:r>
            <a:r>
              <a:rPr lang="en-US" sz="4000" dirty="0" err="1">
                <a:latin typeface="+mj-lt"/>
              </a:rPr>
              <a:t>nghylch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rhyw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amser</a:t>
            </a:r>
            <a:r>
              <a:rPr lang="en-US" sz="4000" dirty="0">
                <a:latin typeface="+mj-lt"/>
              </a:rPr>
              <a:t> draw</a:t>
            </a:r>
          </a:p>
          <a:p>
            <a:r>
              <a:rPr lang="en-US" sz="4000" dirty="0" err="1">
                <a:latin typeface="+mj-lt"/>
              </a:rPr>
              <a:t>yr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hwn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ond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odid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byth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ni</a:t>
            </a:r>
            <a:r>
              <a:rPr lang="en-US" sz="4000" dirty="0">
                <a:latin typeface="+mj-lt"/>
              </a:rPr>
              <a:t> </a:t>
            </a:r>
            <a:r>
              <a:rPr lang="en-US" sz="4000" dirty="0" err="1">
                <a:latin typeface="+mj-lt"/>
              </a:rPr>
              <a:t>ddaw</a:t>
            </a:r>
            <a:r>
              <a:rPr lang="en-US" sz="4000" dirty="0">
                <a:latin typeface="+mj-lt"/>
              </a:rPr>
              <a:t>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145121" y="6091709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3635896" y="6505599"/>
            <a:ext cx="550161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WILLIAM WILLIAMS, 1717-91</a:t>
            </a:r>
          </a:p>
        </p:txBody>
      </p:sp>
    </p:spTree>
    <p:extLst>
      <p:ext uri="{BB962C8B-B14F-4D97-AF65-F5344CB8AC3E}">
        <p14:creationId xmlns:p14="http://schemas.microsoft.com/office/powerpoint/2010/main" val="23446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1519</TotalTime>
  <Words>122</Words>
  <Application>Microsoft Office PowerPoint</Application>
  <PresentationFormat>On-screen Show (4:3)</PresentationFormat>
  <Paragraphs>21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586</cp:revision>
  <dcterms:modified xsi:type="dcterms:W3CDTF">2015-02-13T20:50:41Z</dcterms:modified>
</cp:coreProperties>
</file>