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5" r:id="rId1"/>
  </p:sldMasterIdLst>
  <p:notesMasterIdLst>
    <p:notesMasterId r:id="rId4"/>
  </p:notesMasterIdLst>
  <p:sldIdLst>
    <p:sldId id="572" r:id="rId2"/>
    <p:sldId id="593" r:id="rId3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004" autoAdjust="0"/>
    <p:restoredTop sz="90925" autoAdjust="0"/>
  </p:normalViewPr>
  <p:slideViewPr>
    <p:cSldViewPr>
      <p:cViewPr varScale="1">
        <p:scale>
          <a:sx n="99" d="100"/>
          <a:sy n="99" d="100"/>
        </p:scale>
        <p:origin x="-378" y="-96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4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3317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3968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87154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72814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9034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06265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766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0650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8131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63151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7793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33882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4" cstate="print"/>
          <a:srcRect b="1535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5" descr="gig-white-blue.png"/>
          <p:cNvPicPr>
            <a:picLocks noChangeAspect="1"/>
          </p:cNvPicPr>
          <p:nvPr userDrawn="1"/>
        </p:nvPicPr>
        <p:blipFill>
          <a:blip r:embed="rId15" cstate="print"/>
          <a:stretch>
            <a:fillRect/>
          </a:stretch>
        </p:blipFill>
        <p:spPr>
          <a:xfrm>
            <a:off x="35496" y="6157700"/>
            <a:ext cx="1152128" cy="655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0737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0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Caneuon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Ffydd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680</a:t>
            </a:r>
            <a:endParaRPr lang="en-GB" sz="1800" dirty="0">
              <a:latin typeface="Arial" pitchFamily="34" charset="0"/>
              <a:cs typeface="Arial" pitchFamily="34" charset="0"/>
            </a:endParaRPr>
          </a:p>
          <a:p>
            <a:endParaRPr lang="cy-GB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715250" y="595160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755577" y="532993"/>
            <a:ext cx="8208912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000" dirty="0">
                <a:latin typeface="+mj-lt"/>
              </a:rPr>
              <a:t>Mae '</a:t>
            </a:r>
            <a:r>
              <a:rPr lang="en-US" sz="4000" dirty="0" err="1">
                <a:latin typeface="+mj-lt"/>
              </a:rPr>
              <a:t>ngolwg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acw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tua'r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wlad</a:t>
            </a:r>
            <a:r>
              <a:rPr lang="en-US" sz="4000" dirty="0">
                <a:latin typeface="+mj-lt"/>
              </a:rPr>
              <a:t> </a:t>
            </a:r>
          </a:p>
          <a:p>
            <a:r>
              <a:rPr lang="en-US" sz="4000" dirty="0" smtClean="0">
                <a:latin typeface="+mj-lt"/>
              </a:rPr>
              <a:t>	</a:t>
            </a:r>
            <a:r>
              <a:rPr lang="en-US" sz="4000" dirty="0" err="1" smtClean="0">
                <a:latin typeface="+mj-lt"/>
              </a:rPr>
              <a:t>lle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mae</a:t>
            </a:r>
            <a:r>
              <a:rPr lang="en-US" sz="4000" dirty="0">
                <a:latin typeface="+mj-lt"/>
              </a:rPr>
              <a:t> y </a:t>
            </a:r>
            <a:r>
              <a:rPr lang="en-US" sz="4000" dirty="0" err="1">
                <a:latin typeface="+mj-lt"/>
              </a:rPr>
              <a:t>heddwch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llawn</a:t>
            </a:r>
            <a:r>
              <a:rPr lang="en-US" sz="4000" dirty="0">
                <a:latin typeface="+mj-lt"/>
              </a:rPr>
              <a:t>: </a:t>
            </a:r>
          </a:p>
          <a:p>
            <a:r>
              <a:rPr lang="en-US" sz="4000" dirty="0">
                <a:latin typeface="+mj-lt"/>
              </a:rPr>
              <a:t>O am </a:t>
            </a:r>
            <a:r>
              <a:rPr lang="en-US" sz="4000" dirty="0" err="1">
                <a:latin typeface="+mj-lt"/>
              </a:rPr>
              <a:t>gael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teimlo'i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gwleddoedd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pur</a:t>
            </a:r>
            <a:r>
              <a:rPr lang="en-US" sz="4000" dirty="0">
                <a:latin typeface="+mj-lt"/>
              </a:rPr>
              <a:t> </a:t>
            </a:r>
          </a:p>
          <a:p>
            <a:r>
              <a:rPr lang="en-US" sz="4000" dirty="0" smtClean="0">
                <a:latin typeface="+mj-lt"/>
              </a:rPr>
              <a:t>	o </a:t>
            </a:r>
            <a:r>
              <a:rPr lang="en-US" sz="4000" dirty="0">
                <a:latin typeface="+mj-lt"/>
              </a:rPr>
              <a:t>fore </a:t>
            </a:r>
            <a:r>
              <a:rPr lang="en-US" sz="4000" dirty="0" err="1">
                <a:latin typeface="+mj-lt"/>
              </a:rPr>
              <a:t>hyd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brynhawn</a:t>
            </a:r>
            <a:r>
              <a:rPr lang="en-US" sz="4000" dirty="0" smtClean="0">
                <a:latin typeface="+mj-lt"/>
              </a:rPr>
              <a:t>.</a:t>
            </a:r>
          </a:p>
          <a:p>
            <a:endParaRPr lang="en-US" sz="4000" dirty="0">
              <a:latin typeface="+mj-lt"/>
            </a:endParaRPr>
          </a:p>
          <a:p>
            <a:r>
              <a:rPr lang="en-US" sz="4000" dirty="0">
                <a:latin typeface="+mj-lt"/>
              </a:rPr>
              <a:t>'Does dim </a:t>
            </a:r>
            <a:r>
              <a:rPr lang="en-US" sz="4000" dirty="0" err="1">
                <a:latin typeface="+mj-lt"/>
              </a:rPr>
              <a:t>difyrrwch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yma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i'w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gael</a:t>
            </a:r>
            <a:endParaRPr lang="en-US" sz="4000" dirty="0">
              <a:latin typeface="+mj-lt"/>
            </a:endParaRPr>
          </a:p>
          <a:p>
            <a:r>
              <a:rPr lang="en-US" sz="4000" dirty="0">
                <a:latin typeface="+mj-lt"/>
              </a:rPr>
              <a:t>	a </a:t>
            </a:r>
            <a:r>
              <a:rPr lang="en-US" sz="4000" dirty="0" err="1">
                <a:latin typeface="+mj-lt"/>
              </a:rPr>
              <a:t>leinw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f’enaid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>
                <a:latin typeface="+mj-lt"/>
              </a:rPr>
              <a:t>cu</a:t>
            </a:r>
          </a:p>
          <a:p>
            <a:r>
              <a:rPr lang="en-US" sz="4000" dirty="0" err="1">
                <a:latin typeface="+mj-lt"/>
              </a:rPr>
              <a:t>ond</a:t>
            </a:r>
            <a:r>
              <a:rPr lang="en-US" sz="4000" dirty="0">
                <a:latin typeface="+mj-lt"/>
              </a:rPr>
              <a:t> mi </a:t>
            </a:r>
            <a:r>
              <a:rPr lang="en-US" sz="4000" dirty="0" err="1">
                <a:latin typeface="+mj-lt"/>
              </a:rPr>
              <a:t>ymborthaf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ar</a:t>
            </a:r>
            <a:r>
              <a:rPr lang="en-US" sz="4000" dirty="0">
                <a:latin typeface="+mj-lt"/>
              </a:rPr>
              <a:t> y </a:t>
            </a:r>
            <a:r>
              <a:rPr lang="en-US" sz="4000" dirty="0" err="1">
                <a:latin typeface="+mj-lt"/>
              </a:rPr>
              <a:t>wledd</a:t>
            </a:r>
            <a:endParaRPr lang="en-US" sz="4000" dirty="0">
              <a:latin typeface="+mj-lt"/>
            </a:endParaRPr>
          </a:p>
          <a:p>
            <a:r>
              <a:rPr lang="en-US" sz="4000" dirty="0">
                <a:latin typeface="+mj-lt"/>
              </a:rPr>
              <a:t>	</a:t>
            </a:r>
            <a:r>
              <a:rPr lang="en-US" sz="4000" dirty="0" err="1">
                <a:latin typeface="+mj-lt"/>
              </a:rPr>
              <a:t>sy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gan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angylion</a:t>
            </a:r>
            <a:r>
              <a:rPr lang="en-US" sz="4000" dirty="0">
                <a:latin typeface="+mj-lt"/>
              </a:rPr>
              <a:t> fry.</a:t>
            </a:r>
          </a:p>
        </p:txBody>
      </p:sp>
    </p:spTree>
    <p:extLst>
      <p:ext uri="{BB962C8B-B14F-4D97-AF65-F5344CB8AC3E}">
        <p14:creationId xmlns:p14="http://schemas.microsoft.com/office/powerpoint/2010/main" val="2259117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115616" y="260648"/>
            <a:ext cx="7729863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000" dirty="0">
                <a:latin typeface="+mj-lt"/>
              </a:rPr>
              <a:t>'</a:t>
            </a:r>
            <a:r>
              <a:rPr lang="en-US" sz="4000" dirty="0" err="1">
                <a:latin typeface="+mj-lt"/>
              </a:rPr>
              <a:t>Ddiffygia</a:t>
            </a:r>
            <a:r>
              <a:rPr lang="en-US" sz="4000" dirty="0">
                <a:latin typeface="+mj-lt"/>
              </a:rPr>
              <a:t>' </a:t>
            </a:r>
            <a:r>
              <a:rPr lang="en-US" sz="4000" dirty="0" err="1">
                <a:latin typeface="+mj-lt"/>
              </a:rPr>
              <a:t>i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ddim</a:t>
            </a:r>
            <a:r>
              <a:rPr lang="en-US" sz="4000" dirty="0">
                <a:latin typeface="+mj-lt"/>
              </a:rPr>
              <a:t>, </a:t>
            </a:r>
            <a:r>
              <a:rPr lang="en-US" sz="4000" dirty="0" err="1">
                <a:latin typeface="+mj-lt"/>
              </a:rPr>
              <a:t>er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cyd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fy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nhaith</a:t>
            </a:r>
            <a:endParaRPr lang="en-US" sz="4000" dirty="0">
              <a:latin typeface="+mj-lt"/>
            </a:endParaRPr>
          </a:p>
          <a:p>
            <a:r>
              <a:rPr lang="en-US" sz="4000" dirty="0">
                <a:latin typeface="+mj-lt"/>
              </a:rPr>
              <a:t>	</a:t>
            </a:r>
            <a:r>
              <a:rPr lang="en-US" sz="4000" dirty="0" err="1">
                <a:latin typeface="+mj-lt"/>
              </a:rPr>
              <a:t>tra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pery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gras</a:t>
            </a:r>
            <a:r>
              <a:rPr lang="en-US" sz="4000" dirty="0">
                <a:latin typeface="+mj-lt"/>
              </a:rPr>
              <a:t> y </a:t>
            </a:r>
            <a:r>
              <a:rPr lang="en-US" sz="4000" dirty="0" err="1">
                <a:latin typeface="+mj-lt"/>
              </a:rPr>
              <a:t>nef</a:t>
            </a:r>
            <a:r>
              <a:rPr lang="en-US" sz="4000" dirty="0">
                <a:latin typeface="+mj-lt"/>
              </a:rPr>
              <a:t>,</a:t>
            </a:r>
          </a:p>
          <a:p>
            <a:r>
              <a:rPr lang="en-US" sz="4000" dirty="0">
                <a:latin typeface="+mj-lt"/>
              </a:rPr>
              <a:t>ac </a:t>
            </a:r>
            <a:r>
              <a:rPr lang="en-US" sz="4000" dirty="0" err="1">
                <a:latin typeface="+mj-lt"/>
              </a:rPr>
              <a:t>er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cyn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lleied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yw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fy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ngrym</a:t>
            </a:r>
            <a:r>
              <a:rPr lang="en-US" sz="4000" dirty="0">
                <a:latin typeface="+mj-lt"/>
              </a:rPr>
              <a:t>,</a:t>
            </a:r>
          </a:p>
          <a:p>
            <a:r>
              <a:rPr lang="en-US" sz="4000" dirty="0">
                <a:latin typeface="+mj-lt"/>
              </a:rPr>
              <a:t>	</a:t>
            </a:r>
            <a:r>
              <a:rPr lang="en-US" sz="4000" dirty="0" err="1">
                <a:latin typeface="+mj-lt"/>
              </a:rPr>
              <a:t>mae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digon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ynddo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ef</a:t>
            </a:r>
            <a:r>
              <a:rPr lang="en-US" sz="4000" dirty="0" smtClean="0">
                <a:latin typeface="+mj-lt"/>
              </a:rPr>
              <a:t>.</a:t>
            </a:r>
          </a:p>
          <a:p>
            <a:endParaRPr lang="en-US" sz="4000" dirty="0">
              <a:latin typeface="+mj-lt"/>
            </a:endParaRPr>
          </a:p>
          <a:p>
            <a:r>
              <a:rPr lang="en-US" sz="4000" dirty="0" err="1">
                <a:latin typeface="+mj-lt"/>
              </a:rPr>
              <a:t>Mae'r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iachawdwriaeth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fel</a:t>
            </a:r>
            <a:r>
              <a:rPr lang="en-US" sz="4000" dirty="0">
                <a:latin typeface="+mj-lt"/>
              </a:rPr>
              <a:t> y </a:t>
            </a:r>
            <a:r>
              <a:rPr lang="en-US" sz="4000" dirty="0" err="1">
                <a:latin typeface="+mj-lt"/>
              </a:rPr>
              <a:t>môr</a:t>
            </a:r>
            <a:r>
              <a:rPr lang="en-US" sz="4000" dirty="0">
                <a:latin typeface="+mj-lt"/>
              </a:rPr>
              <a:t>,</a:t>
            </a:r>
          </a:p>
          <a:p>
            <a:r>
              <a:rPr lang="en-US" sz="4000" dirty="0" smtClean="0">
                <a:latin typeface="+mj-lt"/>
              </a:rPr>
              <a:t>	</a:t>
            </a:r>
            <a:r>
              <a:rPr lang="en-US" sz="4000" dirty="0" err="1" smtClean="0">
                <a:latin typeface="+mj-lt"/>
              </a:rPr>
              <a:t>yn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chwyddo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fyth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i'r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lan</a:t>
            </a:r>
            <a:r>
              <a:rPr lang="en-US" sz="4000" dirty="0">
                <a:latin typeface="+mj-lt"/>
              </a:rPr>
              <a:t>,</a:t>
            </a:r>
          </a:p>
          <a:p>
            <a:r>
              <a:rPr lang="en-US" sz="4000" dirty="0" err="1" smtClean="0">
                <a:latin typeface="+mj-lt"/>
              </a:rPr>
              <a:t>mae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yma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ddigon</a:t>
            </a:r>
            <a:r>
              <a:rPr lang="en-US" sz="4000" dirty="0">
                <a:latin typeface="+mj-lt"/>
              </a:rPr>
              <a:t>, </a:t>
            </a:r>
            <a:r>
              <a:rPr lang="en-US" sz="4000" dirty="0" err="1">
                <a:latin typeface="+mj-lt"/>
              </a:rPr>
              <a:t>digon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byth</a:t>
            </a:r>
            <a:endParaRPr lang="en-US" sz="4000" dirty="0">
              <a:latin typeface="+mj-lt"/>
            </a:endParaRPr>
          </a:p>
          <a:p>
            <a:r>
              <a:rPr lang="en-US" sz="4000" dirty="0" smtClean="0">
                <a:latin typeface="+mj-lt"/>
              </a:rPr>
              <a:t>	</a:t>
            </a:r>
            <a:r>
              <a:rPr lang="en-US" sz="4000" dirty="0" err="1" smtClean="0">
                <a:latin typeface="+mj-lt"/>
              </a:rPr>
              <a:t>i'r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truan</a:t>
            </a:r>
            <a:r>
              <a:rPr lang="en-US" sz="4000" dirty="0">
                <a:latin typeface="+mj-lt"/>
              </a:rPr>
              <a:t> ac </a:t>
            </a:r>
            <a:r>
              <a:rPr lang="en-US" sz="4000" dirty="0" err="1">
                <a:latin typeface="+mj-lt"/>
              </a:rPr>
              <a:t>i'r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gwan</a:t>
            </a:r>
            <a:r>
              <a:rPr lang="en-US" sz="4000" dirty="0" smtClean="0">
                <a:latin typeface="+mj-lt"/>
              </a:rPr>
              <a:t>.</a:t>
            </a:r>
            <a:endParaRPr lang="en-US" sz="4000" dirty="0">
              <a:latin typeface="+mj-lt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2051720" y="6019701"/>
            <a:ext cx="5357813" cy="1587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2915816" y="6505599"/>
            <a:ext cx="621769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altLang="cy-GB" sz="1400" dirty="0">
                <a:latin typeface="Arial" pitchFamily="34" charset="0"/>
                <a:cs typeface="Arial" pitchFamily="34" charset="0"/>
              </a:rPr>
              <a:t>WILLIAM WILLIAMS, 1717-91</a:t>
            </a:r>
          </a:p>
        </p:txBody>
      </p:sp>
    </p:spTree>
    <p:extLst>
      <p:ext uri="{BB962C8B-B14F-4D97-AF65-F5344CB8AC3E}">
        <p14:creationId xmlns:p14="http://schemas.microsoft.com/office/powerpoint/2010/main" val="2344658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obaith i gymru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1488</TotalTime>
  <Words>23</Words>
  <Application>Microsoft Office PowerPoint</Application>
  <PresentationFormat>On-screen Show (4:3)</PresentationFormat>
  <Paragraphs>21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1_Default Design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565</cp:revision>
  <dcterms:modified xsi:type="dcterms:W3CDTF">2015-02-13T16:25:53Z</dcterms:modified>
</cp:coreProperties>
</file>