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661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476672"/>
            <a:ext cx="907300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00" dirty="0" err="1">
                <a:latin typeface="+mj-lt"/>
              </a:rPr>
              <a:t>Nesawn</a:t>
            </a:r>
            <a:r>
              <a:rPr lang="en-US" sz="3800" dirty="0">
                <a:latin typeface="+mj-lt"/>
              </a:rPr>
              <a:t>, </a:t>
            </a:r>
            <a:r>
              <a:rPr lang="en-US" sz="3800" dirty="0" err="1">
                <a:latin typeface="+mj-lt"/>
              </a:rPr>
              <a:t>nesawn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mewn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myfyrdodau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pur</a:t>
            </a:r>
            <a:r>
              <a:rPr lang="en-US" sz="3800" dirty="0">
                <a:latin typeface="+mj-lt"/>
              </a:rPr>
              <a:t> </a:t>
            </a:r>
          </a:p>
          <a:p>
            <a:r>
              <a:rPr lang="en-US" sz="3800" dirty="0">
                <a:latin typeface="+mj-lt"/>
              </a:rPr>
              <a:t>at </a:t>
            </a:r>
            <a:r>
              <a:rPr lang="en-US" sz="3800" dirty="0" err="1">
                <a:latin typeface="+mj-lt"/>
              </a:rPr>
              <a:t>fwrdd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ein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Harglwydd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i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gydgofio'i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gur</a:t>
            </a:r>
            <a:r>
              <a:rPr lang="en-US" sz="3800" dirty="0">
                <a:latin typeface="+mj-lt"/>
              </a:rPr>
              <a:t>;</a:t>
            </a:r>
          </a:p>
          <a:p>
            <a:r>
              <a:rPr lang="en-US" sz="3800" dirty="0">
                <a:latin typeface="+mj-lt"/>
              </a:rPr>
              <a:t>a </a:t>
            </a:r>
            <a:r>
              <a:rPr lang="en-US" sz="3800" dirty="0" err="1">
                <a:latin typeface="+mj-lt"/>
              </a:rPr>
              <a:t>rhoed</a:t>
            </a:r>
            <a:r>
              <a:rPr lang="en-US" sz="3800" dirty="0">
                <a:latin typeface="+mj-lt"/>
              </a:rPr>
              <a:t> y </a:t>
            </a:r>
            <a:r>
              <a:rPr lang="en-US" sz="3800" dirty="0" err="1">
                <a:latin typeface="+mj-lt"/>
              </a:rPr>
              <a:t>Brenin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mawr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ar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hyn</a:t>
            </a:r>
            <a:r>
              <a:rPr lang="en-US" sz="3800" dirty="0">
                <a:latin typeface="+mj-lt"/>
              </a:rPr>
              <a:t> o </a:t>
            </a:r>
            <a:r>
              <a:rPr lang="en-US" sz="3800" dirty="0" err="1">
                <a:latin typeface="+mj-lt"/>
              </a:rPr>
              <a:t>bryd</a:t>
            </a:r>
            <a:r>
              <a:rPr lang="en-US" sz="3800" dirty="0">
                <a:latin typeface="+mj-lt"/>
              </a:rPr>
              <a:t> </a:t>
            </a:r>
          </a:p>
          <a:p>
            <a:r>
              <a:rPr lang="en-US" sz="3800" dirty="0" err="1">
                <a:latin typeface="+mj-lt"/>
              </a:rPr>
              <a:t>ei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ŵyneb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hoff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tra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byddom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yma</a:t>
            </a:r>
            <a:r>
              <a:rPr lang="en-US" sz="3800" dirty="0">
                <a:latin typeface="+mj-lt"/>
              </a:rPr>
              <a:t> '</a:t>
            </a:r>
            <a:r>
              <a:rPr lang="en-US" sz="3800" dirty="0" err="1">
                <a:latin typeface="+mj-lt"/>
              </a:rPr>
              <a:t>nghyd</a:t>
            </a:r>
            <a:r>
              <a:rPr lang="en-US" sz="3800" dirty="0" smtClean="0">
                <a:latin typeface="+mj-lt"/>
              </a:rPr>
              <a:t>.</a:t>
            </a:r>
          </a:p>
          <a:p>
            <a:endParaRPr lang="en-US" sz="3800" dirty="0">
              <a:latin typeface="+mj-lt"/>
            </a:endParaRPr>
          </a:p>
          <a:p>
            <a:r>
              <a:rPr lang="en-US" sz="3800" dirty="0">
                <a:latin typeface="+mj-lt"/>
              </a:rPr>
              <a:t>O am </a:t>
            </a:r>
            <a:r>
              <a:rPr lang="en-US" sz="3800" dirty="0" err="1">
                <a:latin typeface="+mj-lt"/>
              </a:rPr>
              <a:t>gael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ffydd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i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gydfwynhau</a:t>
            </a:r>
            <a:r>
              <a:rPr lang="en-US" sz="3800" dirty="0">
                <a:latin typeface="+mj-lt"/>
              </a:rPr>
              <a:t> y </a:t>
            </a:r>
            <a:r>
              <a:rPr lang="en-US" sz="3800" dirty="0" err="1">
                <a:latin typeface="+mj-lt"/>
              </a:rPr>
              <a:t>wledd</a:t>
            </a:r>
            <a:r>
              <a:rPr lang="en-US" sz="3800" dirty="0">
                <a:latin typeface="+mj-lt"/>
              </a:rPr>
              <a:t>; </a:t>
            </a:r>
          </a:p>
          <a:p>
            <a:r>
              <a:rPr lang="en-US" sz="3800" dirty="0">
                <a:latin typeface="+mj-lt"/>
              </a:rPr>
              <a:t>'does un </a:t>
            </a:r>
            <a:r>
              <a:rPr lang="en-US" sz="3800" dirty="0" err="1">
                <a:latin typeface="+mj-lt"/>
              </a:rPr>
              <a:t>o'i</a:t>
            </a:r>
            <a:r>
              <a:rPr lang="en-US" sz="3800" dirty="0">
                <a:latin typeface="+mj-lt"/>
              </a:rPr>
              <a:t> bath </a:t>
            </a:r>
            <a:r>
              <a:rPr lang="en-US" sz="3800" dirty="0" err="1">
                <a:latin typeface="+mj-lt"/>
              </a:rPr>
              <a:t>i'w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chael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tu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yma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i'r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bedd</a:t>
            </a:r>
            <a:r>
              <a:rPr lang="en-US" sz="3800" dirty="0">
                <a:latin typeface="+mj-lt"/>
              </a:rPr>
              <a:t>; </a:t>
            </a:r>
          </a:p>
          <a:p>
            <a:r>
              <a:rPr lang="en-US" sz="3800" dirty="0">
                <a:latin typeface="+mj-lt"/>
              </a:rPr>
              <a:t>y </a:t>
            </a:r>
            <a:r>
              <a:rPr lang="en-US" sz="3800" dirty="0" err="1">
                <a:latin typeface="+mj-lt"/>
              </a:rPr>
              <a:t>cariad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mawr</a:t>
            </a:r>
            <a:r>
              <a:rPr lang="en-US" sz="3800" dirty="0">
                <a:latin typeface="+mj-lt"/>
              </a:rPr>
              <a:t> a </a:t>
            </a:r>
            <a:r>
              <a:rPr lang="en-US" sz="3800" dirty="0" err="1">
                <a:latin typeface="+mj-lt"/>
              </a:rPr>
              <a:t>unodd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Dduw</a:t>
            </a:r>
            <a:r>
              <a:rPr lang="en-US" sz="3800" dirty="0">
                <a:latin typeface="+mj-lt"/>
              </a:rPr>
              <a:t> a </a:t>
            </a:r>
            <a:r>
              <a:rPr lang="en-US" sz="3800" dirty="0" err="1">
                <a:latin typeface="+mj-lt"/>
              </a:rPr>
              <a:t>dyn</a:t>
            </a:r>
            <a:endParaRPr lang="en-US" sz="3800" dirty="0">
              <a:latin typeface="+mj-lt"/>
            </a:endParaRPr>
          </a:p>
          <a:p>
            <a:r>
              <a:rPr lang="en-US" sz="3800" dirty="0" err="1">
                <a:latin typeface="+mj-lt"/>
              </a:rPr>
              <a:t>sydd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yma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nawr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yn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gwneud</a:t>
            </a:r>
            <a:r>
              <a:rPr lang="en-US" sz="3800" dirty="0">
                <a:latin typeface="+mj-lt"/>
              </a:rPr>
              <a:t> y saint </a:t>
            </a:r>
            <a:r>
              <a:rPr lang="en-US" sz="3800" dirty="0" err="1">
                <a:latin typeface="+mj-lt"/>
              </a:rPr>
              <a:t>yn</a:t>
            </a:r>
            <a:r>
              <a:rPr lang="en-US" sz="3800" dirty="0">
                <a:latin typeface="+mj-lt"/>
              </a:rPr>
              <a:t> un.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188640"/>
            <a:ext cx="946854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Diolch a wnawn am yr arwyddion hyn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i droi ein meddwl at yr Iesu gwyn;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coffawn yr aberth mawr a wnaeth efe,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coffawn y gwaed dywalltwyd yn ein lle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38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O nerth i nerth yr awn mewn newydd hwyl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nes dod ynghyd at fwrdd y </a:t>
            </a:r>
            <a:r>
              <a:rPr lang="cy-GB" altLang="cy-GB" sz="3800">
                <a:latin typeface="Arial" pitchFamily="34" charset="0"/>
                <a:cs typeface="Arial" pitchFamily="34" charset="0"/>
              </a:rPr>
              <a:t>nefol </a:t>
            </a:r>
            <a:r>
              <a:rPr lang="cy-GB" altLang="cy-GB" sz="3800" smtClean="0">
                <a:latin typeface="Arial" pitchFamily="34" charset="0"/>
                <a:cs typeface="Arial" pitchFamily="34" charset="0"/>
              </a:rPr>
              <a:t>ŵyl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O ddedwydd saint, ymlonnwch yn gytûn: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os da yw hyn, beth fydd y nef ei hun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?</a:t>
            </a:r>
            <a:endParaRPr lang="cy-GB" altLang="cy-GB" sz="3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474822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EMRYS, 1813-73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1408</TotalTime>
  <Words>147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513</cp:revision>
  <dcterms:modified xsi:type="dcterms:W3CDTF">2015-02-13T10:54:23Z</dcterms:modified>
</cp:coreProperties>
</file>