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5" r:id="rId1"/>
  </p:sldMasterIdLst>
  <p:notesMasterIdLst>
    <p:notesMasterId r:id="rId5"/>
  </p:notesMasterIdLst>
  <p:sldIdLst>
    <p:sldId id="572" r:id="rId2"/>
    <p:sldId id="582" r:id="rId3"/>
    <p:sldId id="581" r:id="rId4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004" autoAdjust="0"/>
    <p:restoredTop sz="90925" autoAdjust="0"/>
  </p:normalViewPr>
  <p:slideViewPr>
    <p:cSldViewPr>
      <p:cViewPr varScale="1">
        <p:scale>
          <a:sx n="67" d="100"/>
          <a:sy n="67" d="100"/>
        </p:scale>
        <p:origin x="-1506" y="-90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4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3317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3968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87154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72814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9034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06265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766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0650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8131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63151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7793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33882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4" cstate="print"/>
          <a:srcRect b="1535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5" descr="gig-white-blue.png"/>
          <p:cNvPicPr>
            <a:picLocks noChangeAspect="1"/>
          </p:cNvPicPr>
          <p:nvPr userDrawn="1"/>
        </p:nvPicPr>
        <p:blipFill>
          <a:blip r:embed="rId15" cstate="print"/>
          <a:stretch>
            <a:fillRect/>
          </a:stretch>
        </p:blipFill>
        <p:spPr>
          <a:xfrm>
            <a:off x="35496" y="6157700"/>
            <a:ext cx="1152128" cy="655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0737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0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Caneuon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Ffydd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: 580</a:t>
            </a:r>
            <a:endParaRPr lang="en-GB" sz="1800" dirty="0">
              <a:latin typeface="Arial" pitchFamily="34" charset="0"/>
              <a:cs typeface="Arial" pitchFamily="34" charset="0"/>
            </a:endParaRPr>
          </a:p>
          <a:p>
            <a:endParaRPr lang="cy-GB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715250" y="595160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331640" y="836712"/>
            <a:ext cx="7056784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4000" dirty="0" smtClean="0">
                <a:latin typeface="Arial" pitchFamily="34" charset="0"/>
                <a:cs typeface="Arial" pitchFamily="34" charset="0"/>
              </a:rPr>
              <a:t>O </a:t>
            </a:r>
            <a:r>
              <a:rPr lang="en-US" altLang="en-US" sz="4000" dirty="0" err="1" smtClean="0">
                <a:latin typeface="Arial" pitchFamily="34" charset="0"/>
                <a:cs typeface="Arial" pitchFamily="34" charset="0"/>
              </a:rPr>
              <a:t>Dduw</a:t>
            </a:r>
            <a:r>
              <a:rPr lang="en-US" altLang="en-US" sz="4000" dirty="0" smtClean="0">
                <a:latin typeface="Arial" pitchFamily="34" charset="0"/>
                <a:cs typeface="Arial" pitchFamily="34" charset="0"/>
              </a:rPr>
              <a:t>, rho </a:t>
            </a:r>
            <a:r>
              <a:rPr lang="en-US" altLang="en-US" sz="4000" dirty="0" err="1" smtClean="0">
                <a:latin typeface="Arial" pitchFamily="34" charset="0"/>
                <a:cs typeface="Arial" pitchFamily="34" charset="0"/>
              </a:rPr>
              <a:t>im</a:t>
            </a:r>
            <a:r>
              <a:rPr lang="en-US" alt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 smtClean="0">
                <a:latin typeface="Arial" pitchFamily="34" charset="0"/>
                <a:cs typeface="Arial" pitchFamily="34" charset="0"/>
              </a:rPr>
              <a:t>dy</a:t>
            </a:r>
            <a:r>
              <a:rPr lang="en-US" alt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 smtClean="0">
                <a:latin typeface="Arial" pitchFamily="34" charset="0"/>
                <a:cs typeface="Arial" pitchFamily="34" charset="0"/>
              </a:rPr>
              <a:t>Ysbryd</a:t>
            </a:r>
            <a:r>
              <a:rPr lang="en-US" altLang="en-US" sz="4000" dirty="0" smtClean="0">
                <a:latin typeface="Arial" pitchFamily="34" charset="0"/>
                <a:cs typeface="Arial" pitchFamily="34" charset="0"/>
              </a:rPr>
              <a:t>, </a:t>
            </a:r>
            <a:br>
              <a:rPr lang="en-US" altLang="en-US" sz="4000" dirty="0" smtClean="0">
                <a:latin typeface="Arial" pitchFamily="34" charset="0"/>
                <a:cs typeface="Arial" pitchFamily="34" charset="0"/>
              </a:rPr>
            </a:br>
            <a:r>
              <a:rPr lang="en-US" altLang="en-US" sz="40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altLang="en-US" sz="4000" dirty="0" err="1" smtClean="0">
                <a:latin typeface="Arial" pitchFamily="34" charset="0"/>
                <a:cs typeface="Arial" pitchFamily="34" charset="0"/>
              </a:rPr>
              <a:t>dy</a:t>
            </a:r>
            <a:r>
              <a:rPr lang="en-US" alt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 smtClean="0">
                <a:latin typeface="Arial" pitchFamily="34" charset="0"/>
                <a:cs typeface="Arial" pitchFamily="34" charset="0"/>
              </a:rPr>
              <a:t>Ysbryd</a:t>
            </a:r>
            <a:r>
              <a:rPr lang="en-US" alt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 smtClean="0">
                <a:latin typeface="Arial" pitchFamily="34" charset="0"/>
                <a:cs typeface="Arial" pitchFamily="34" charset="0"/>
              </a:rPr>
              <a:t>ddaw</a:t>
            </a:r>
            <a:r>
              <a:rPr lang="en-US" altLang="en-US" sz="4000" dirty="0" smtClean="0">
                <a:latin typeface="Arial" pitchFamily="34" charset="0"/>
                <a:cs typeface="Arial" pitchFamily="34" charset="0"/>
              </a:rPr>
              <a:t> â </a:t>
            </a:r>
            <a:r>
              <a:rPr lang="en-US" altLang="en-US" sz="4000" dirty="0" err="1" smtClean="0">
                <a:latin typeface="Arial" pitchFamily="34" charset="0"/>
                <a:cs typeface="Arial" pitchFamily="34" charset="0"/>
              </a:rPr>
              <a:t>gwres</a:t>
            </a:r>
            <a:r>
              <a:rPr lang="en-US" altLang="en-US" sz="4000" dirty="0" smtClean="0">
                <a:latin typeface="Arial" pitchFamily="34" charset="0"/>
                <a:cs typeface="Arial" pitchFamily="34" charset="0"/>
              </a:rPr>
              <a:t>, </a:t>
            </a:r>
            <a:br>
              <a:rPr lang="en-US" altLang="en-US" sz="4000" dirty="0" smtClean="0">
                <a:latin typeface="Arial" pitchFamily="34" charset="0"/>
                <a:cs typeface="Arial" pitchFamily="34" charset="0"/>
              </a:rPr>
            </a:br>
            <a:r>
              <a:rPr lang="en-US" altLang="en-US" sz="4000" dirty="0" err="1" smtClean="0">
                <a:latin typeface="Arial" pitchFamily="34" charset="0"/>
                <a:cs typeface="Arial" pitchFamily="34" charset="0"/>
              </a:rPr>
              <a:t>dy</a:t>
            </a:r>
            <a:r>
              <a:rPr lang="en-US" alt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 smtClean="0">
                <a:latin typeface="Arial" pitchFamily="34" charset="0"/>
                <a:cs typeface="Arial" pitchFamily="34" charset="0"/>
              </a:rPr>
              <a:t>Ysbryd</a:t>
            </a:r>
            <a:r>
              <a:rPr lang="en-US" alt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 smtClean="0">
                <a:latin typeface="Arial" pitchFamily="34" charset="0"/>
                <a:cs typeface="Arial" pitchFamily="34" charset="0"/>
              </a:rPr>
              <a:t>ddaw</a:t>
            </a:r>
            <a:r>
              <a:rPr lang="en-US" alt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 smtClean="0">
                <a:latin typeface="Arial" pitchFamily="34" charset="0"/>
                <a:cs typeface="Arial" pitchFamily="34" charset="0"/>
              </a:rPr>
              <a:t>â'm</a:t>
            </a:r>
            <a:r>
              <a:rPr lang="en-US" alt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 smtClean="0">
                <a:latin typeface="Arial" pitchFamily="34" charset="0"/>
                <a:cs typeface="Arial" pitchFamily="34" charset="0"/>
              </a:rPr>
              <a:t>henaid</a:t>
            </a:r>
            <a:r>
              <a:rPr lang="en-US" altLang="en-US" sz="4000" dirty="0" smtClean="0">
                <a:latin typeface="Arial" pitchFamily="34" charset="0"/>
                <a:cs typeface="Arial" pitchFamily="34" charset="0"/>
              </a:rPr>
              <a:t> </a:t>
            </a:r>
            <a:br>
              <a:rPr lang="en-US" altLang="en-US" sz="4000" dirty="0" smtClean="0">
                <a:latin typeface="Arial" pitchFamily="34" charset="0"/>
                <a:cs typeface="Arial" pitchFamily="34" charset="0"/>
              </a:rPr>
            </a:br>
            <a:r>
              <a:rPr lang="en-US" altLang="en-US" sz="40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altLang="en-US" sz="4000" dirty="0" err="1" smtClean="0">
                <a:latin typeface="Arial" pitchFamily="34" charset="0"/>
                <a:cs typeface="Arial" pitchFamily="34" charset="0"/>
              </a:rPr>
              <a:t>i'r</a:t>
            </a:r>
            <a:r>
              <a:rPr lang="en-US" alt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 smtClean="0">
                <a:latin typeface="Arial" pitchFamily="34" charset="0"/>
                <a:cs typeface="Arial" pitchFamily="34" charset="0"/>
              </a:rPr>
              <a:t>nefoedd</a:t>
            </a:r>
            <a:r>
              <a:rPr lang="en-US" altLang="en-US" sz="4000" dirty="0" smtClean="0">
                <a:latin typeface="Arial" pitchFamily="34" charset="0"/>
                <a:cs typeface="Arial" pitchFamily="34" charset="0"/>
              </a:rPr>
              <a:t> wen </a:t>
            </a:r>
            <a:r>
              <a:rPr lang="en-US" altLang="en-US" sz="4000" dirty="0" err="1" smtClean="0">
                <a:latin typeface="Arial" pitchFamily="34" charset="0"/>
                <a:cs typeface="Arial" pitchFamily="34" charset="0"/>
              </a:rPr>
              <a:t>yn</a:t>
            </a:r>
            <a:r>
              <a:rPr lang="en-US" alt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 smtClean="0">
                <a:latin typeface="Arial" pitchFamily="34" charset="0"/>
                <a:cs typeface="Arial" pitchFamily="34" charset="0"/>
              </a:rPr>
              <a:t>nes</a:t>
            </a:r>
            <a:r>
              <a:rPr lang="en-US" altLang="en-US" sz="4000" dirty="0" smtClean="0">
                <a:latin typeface="Arial" pitchFamily="34" charset="0"/>
                <a:cs typeface="Arial" pitchFamily="34" charset="0"/>
              </a:rPr>
              <a:t>; </a:t>
            </a:r>
            <a:br>
              <a:rPr lang="en-US" altLang="en-US" sz="4000" dirty="0" smtClean="0">
                <a:latin typeface="Arial" pitchFamily="34" charset="0"/>
                <a:cs typeface="Arial" pitchFamily="34" charset="0"/>
              </a:rPr>
            </a:br>
            <a:r>
              <a:rPr lang="en-US" altLang="en-US" sz="4000" dirty="0" err="1" smtClean="0">
                <a:latin typeface="Arial" pitchFamily="34" charset="0"/>
                <a:cs typeface="Arial" pitchFamily="34" charset="0"/>
              </a:rPr>
              <a:t>dy</a:t>
            </a:r>
            <a:r>
              <a:rPr lang="en-US" alt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 smtClean="0">
                <a:latin typeface="Arial" pitchFamily="34" charset="0"/>
                <a:cs typeface="Arial" pitchFamily="34" charset="0"/>
              </a:rPr>
              <a:t>Ysbryd</a:t>
            </a:r>
            <a:r>
              <a:rPr lang="en-US" alt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 smtClean="0">
                <a:latin typeface="Arial" pitchFamily="34" charset="0"/>
                <a:cs typeface="Arial" pitchFamily="34" charset="0"/>
              </a:rPr>
              <a:t>sy'n</a:t>
            </a:r>
            <a:r>
              <a:rPr lang="en-US" alt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 smtClean="0">
                <a:latin typeface="Arial" pitchFamily="34" charset="0"/>
                <a:cs typeface="Arial" pitchFamily="34" charset="0"/>
              </a:rPr>
              <a:t>goleuo</a:t>
            </a:r>
            <a:r>
              <a:rPr lang="en-US" altLang="en-US" sz="4000" dirty="0" smtClean="0">
                <a:latin typeface="Arial" pitchFamily="34" charset="0"/>
                <a:cs typeface="Arial" pitchFamily="34" charset="0"/>
              </a:rPr>
              <a:t>, </a:t>
            </a:r>
            <a:br>
              <a:rPr lang="en-US" altLang="en-US" sz="4000" dirty="0" smtClean="0">
                <a:latin typeface="Arial" pitchFamily="34" charset="0"/>
                <a:cs typeface="Arial" pitchFamily="34" charset="0"/>
              </a:rPr>
            </a:br>
            <a:r>
              <a:rPr lang="en-US" altLang="en-US" sz="40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altLang="en-US" sz="4000" dirty="0" err="1" smtClean="0">
                <a:latin typeface="Arial" pitchFamily="34" charset="0"/>
                <a:cs typeface="Arial" pitchFamily="34" charset="0"/>
              </a:rPr>
              <a:t>dy</a:t>
            </a:r>
            <a:r>
              <a:rPr lang="en-US" alt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 smtClean="0">
                <a:latin typeface="Arial" pitchFamily="34" charset="0"/>
                <a:cs typeface="Arial" pitchFamily="34" charset="0"/>
              </a:rPr>
              <a:t>Ysbryd</a:t>
            </a:r>
            <a:r>
              <a:rPr lang="en-US" alt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 smtClean="0">
                <a:latin typeface="Arial" pitchFamily="34" charset="0"/>
                <a:cs typeface="Arial" pitchFamily="34" charset="0"/>
              </a:rPr>
              <a:t>sy'n</a:t>
            </a:r>
            <a:r>
              <a:rPr lang="en-US" alt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 smtClean="0">
                <a:latin typeface="Arial" pitchFamily="34" charset="0"/>
                <a:cs typeface="Arial" pitchFamily="34" charset="0"/>
              </a:rPr>
              <a:t>bywhau</a:t>
            </a:r>
            <a:r>
              <a:rPr lang="en-US" altLang="en-US" sz="4000" dirty="0" smtClean="0">
                <a:latin typeface="Arial" pitchFamily="34" charset="0"/>
                <a:cs typeface="Arial" pitchFamily="34" charset="0"/>
              </a:rPr>
              <a:t>,</a:t>
            </a:r>
            <a:br>
              <a:rPr lang="en-US" altLang="en-US" sz="4000" dirty="0" smtClean="0">
                <a:latin typeface="Arial" pitchFamily="34" charset="0"/>
                <a:cs typeface="Arial" pitchFamily="34" charset="0"/>
              </a:rPr>
            </a:br>
            <a:r>
              <a:rPr lang="en-US" altLang="en-US" sz="4000" dirty="0" err="1" smtClean="0">
                <a:latin typeface="Arial" pitchFamily="34" charset="0"/>
                <a:cs typeface="Arial" pitchFamily="34" charset="0"/>
              </a:rPr>
              <a:t>dy</a:t>
            </a:r>
            <a:r>
              <a:rPr lang="en-US" alt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 smtClean="0">
                <a:latin typeface="Arial" pitchFamily="34" charset="0"/>
                <a:cs typeface="Arial" pitchFamily="34" charset="0"/>
              </a:rPr>
              <a:t>Ysbryd</a:t>
            </a:r>
            <a:r>
              <a:rPr lang="en-US" alt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 smtClean="0">
                <a:latin typeface="Arial" pitchFamily="34" charset="0"/>
                <a:cs typeface="Arial" pitchFamily="34" charset="0"/>
              </a:rPr>
              <a:t>sydd</a:t>
            </a:r>
            <a:r>
              <a:rPr lang="en-US" alt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 smtClean="0">
                <a:latin typeface="Arial" pitchFamily="34" charset="0"/>
                <a:cs typeface="Arial" pitchFamily="34" charset="0"/>
              </a:rPr>
              <a:t>yn</a:t>
            </a:r>
            <a:r>
              <a:rPr lang="en-US" alt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 smtClean="0">
                <a:latin typeface="Arial" pitchFamily="34" charset="0"/>
                <a:cs typeface="Arial" pitchFamily="34" charset="0"/>
              </a:rPr>
              <a:t>puro</a:t>
            </a:r>
            <a:r>
              <a:rPr lang="en-US" altLang="en-US" sz="4000" dirty="0" smtClean="0">
                <a:latin typeface="Arial" pitchFamily="34" charset="0"/>
                <a:cs typeface="Arial" pitchFamily="34" charset="0"/>
              </a:rPr>
              <a:t>, </a:t>
            </a:r>
            <a:br>
              <a:rPr lang="en-US" altLang="en-US" sz="4000" dirty="0" smtClean="0">
                <a:latin typeface="Arial" pitchFamily="34" charset="0"/>
                <a:cs typeface="Arial" pitchFamily="34" charset="0"/>
              </a:rPr>
            </a:br>
            <a:r>
              <a:rPr lang="en-US" altLang="en-US" sz="40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altLang="en-US" sz="4000" dirty="0" err="1" smtClean="0">
                <a:latin typeface="Arial" pitchFamily="34" charset="0"/>
                <a:cs typeface="Arial" pitchFamily="34" charset="0"/>
              </a:rPr>
              <a:t>sancteiddio</a:t>
            </a:r>
            <a:r>
              <a:rPr lang="en-US" altLang="en-US" sz="4000" dirty="0" smtClean="0">
                <a:latin typeface="Arial" pitchFamily="34" charset="0"/>
                <a:cs typeface="Arial" pitchFamily="34" charset="0"/>
              </a:rPr>
              <a:t> a </a:t>
            </a:r>
            <a:r>
              <a:rPr lang="en-US" altLang="en-US" sz="4000" dirty="0" err="1" smtClean="0">
                <a:latin typeface="Arial" pitchFamily="34" charset="0"/>
                <a:cs typeface="Arial" pitchFamily="34" charset="0"/>
              </a:rPr>
              <a:t>dyfrhau</a:t>
            </a:r>
            <a:r>
              <a:rPr lang="en-US" altLang="en-US" sz="4000" dirty="0" smtClean="0">
                <a:latin typeface="Arial" pitchFamily="34" charset="0"/>
                <a:cs typeface="Arial" pitchFamily="34" charset="0"/>
              </a:rPr>
              <a:t>.</a:t>
            </a:r>
            <a:endParaRPr lang="en-US" altLang="en-US" sz="4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9117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715250" y="595160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259632" y="692696"/>
            <a:ext cx="7272808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cy-GB" sz="4000" dirty="0" err="1">
                <a:latin typeface="Arial" pitchFamily="34" charset="0"/>
                <a:cs typeface="Arial" pitchFamily="34" charset="0"/>
              </a:rPr>
              <a:t>Dy</a:t>
            </a:r>
            <a:r>
              <a:rPr lang="en-US" altLang="cy-GB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000" dirty="0" err="1">
                <a:latin typeface="Arial" pitchFamily="34" charset="0"/>
                <a:cs typeface="Arial" pitchFamily="34" charset="0"/>
              </a:rPr>
              <a:t>Ysbryd</a:t>
            </a:r>
            <a:r>
              <a:rPr lang="en-US" altLang="cy-GB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000" dirty="0" err="1">
                <a:latin typeface="Arial" pitchFamily="34" charset="0"/>
                <a:cs typeface="Arial" pitchFamily="34" charset="0"/>
              </a:rPr>
              <a:t>sydd</a:t>
            </a:r>
            <a:r>
              <a:rPr lang="en-US" altLang="cy-GB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000" dirty="0" err="1">
                <a:latin typeface="Arial" pitchFamily="34" charset="0"/>
                <a:cs typeface="Arial" pitchFamily="34" charset="0"/>
              </a:rPr>
              <a:t>yn</a:t>
            </a:r>
            <a:r>
              <a:rPr lang="en-US" altLang="cy-GB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000" dirty="0" err="1">
                <a:latin typeface="Arial" pitchFamily="34" charset="0"/>
                <a:cs typeface="Arial" pitchFamily="34" charset="0"/>
              </a:rPr>
              <a:t>cynnal</a:t>
            </a:r>
            <a:r>
              <a:rPr lang="en-US" altLang="cy-GB" sz="4000" dirty="0">
                <a:latin typeface="Arial" pitchFamily="34" charset="0"/>
                <a:cs typeface="Arial" pitchFamily="34" charset="0"/>
              </a:rPr>
              <a:t> </a:t>
            </a:r>
            <a:br>
              <a:rPr lang="en-US" altLang="cy-GB" sz="4000" dirty="0">
                <a:latin typeface="Arial" pitchFamily="34" charset="0"/>
                <a:cs typeface="Arial" pitchFamily="34" charset="0"/>
              </a:rPr>
            </a:br>
            <a:r>
              <a:rPr lang="en-US" altLang="cy-GB" sz="4000" dirty="0">
                <a:latin typeface="Arial" pitchFamily="34" charset="0"/>
                <a:cs typeface="Arial" pitchFamily="34" charset="0"/>
              </a:rPr>
              <a:t>	</a:t>
            </a:r>
            <a:r>
              <a:rPr lang="en-US" altLang="cy-GB" sz="4000" dirty="0" err="1">
                <a:latin typeface="Arial" pitchFamily="34" charset="0"/>
                <a:cs typeface="Arial" pitchFamily="34" charset="0"/>
              </a:rPr>
              <a:t>yr</a:t>
            </a:r>
            <a:r>
              <a:rPr lang="en-US" altLang="cy-GB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000" dirty="0" err="1">
                <a:latin typeface="Arial" pitchFamily="34" charset="0"/>
                <a:cs typeface="Arial" pitchFamily="34" charset="0"/>
              </a:rPr>
              <a:t>eiddil</a:t>
            </a:r>
            <a:r>
              <a:rPr lang="en-US" altLang="cy-GB" sz="40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altLang="cy-GB" sz="4000" dirty="0" err="1">
                <a:latin typeface="Arial" pitchFamily="34" charset="0"/>
                <a:cs typeface="Arial" pitchFamily="34" charset="0"/>
              </a:rPr>
              <a:t>gwan</a:t>
            </a:r>
            <a:r>
              <a:rPr lang="en-US" altLang="cy-GB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000" dirty="0" err="1">
                <a:latin typeface="Arial" pitchFamily="34" charset="0"/>
                <a:cs typeface="Arial" pitchFamily="34" charset="0"/>
              </a:rPr>
              <a:t>ei</a:t>
            </a:r>
            <a:r>
              <a:rPr lang="en-US" altLang="cy-GB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000" dirty="0" err="1">
                <a:latin typeface="Arial" pitchFamily="34" charset="0"/>
                <a:cs typeface="Arial" pitchFamily="34" charset="0"/>
              </a:rPr>
              <a:t>ras</a:t>
            </a:r>
            <a:r>
              <a:rPr lang="en-US" altLang="cy-GB" sz="4000" dirty="0">
                <a:latin typeface="Arial" pitchFamily="34" charset="0"/>
                <a:cs typeface="Arial" pitchFamily="34" charset="0"/>
              </a:rPr>
              <a:t>, </a:t>
            </a:r>
            <a:br>
              <a:rPr lang="en-US" altLang="cy-GB" sz="4000" dirty="0">
                <a:latin typeface="Arial" pitchFamily="34" charset="0"/>
                <a:cs typeface="Arial" pitchFamily="34" charset="0"/>
              </a:rPr>
            </a:br>
            <a:r>
              <a:rPr lang="en-US" altLang="cy-GB" sz="4000" dirty="0" err="1">
                <a:latin typeface="Arial" pitchFamily="34" charset="0"/>
                <a:cs typeface="Arial" pitchFamily="34" charset="0"/>
              </a:rPr>
              <a:t>yn</a:t>
            </a:r>
            <a:r>
              <a:rPr lang="en-US" altLang="cy-GB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000" dirty="0" err="1">
                <a:latin typeface="Arial" pitchFamily="34" charset="0"/>
                <a:cs typeface="Arial" pitchFamily="34" charset="0"/>
              </a:rPr>
              <a:t>nerthu'r</a:t>
            </a:r>
            <a:r>
              <a:rPr lang="en-US" altLang="cy-GB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000" dirty="0" err="1">
                <a:latin typeface="Arial" pitchFamily="34" charset="0"/>
                <a:cs typeface="Arial" pitchFamily="34" charset="0"/>
              </a:rPr>
              <a:t>enaid</a:t>
            </a:r>
            <a:r>
              <a:rPr lang="en-US" altLang="cy-GB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000" dirty="0" err="1">
                <a:latin typeface="Arial" pitchFamily="34" charset="0"/>
                <a:cs typeface="Arial" pitchFamily="34" charset="0"/>
              </a:rPr>
              <a:t>egwan</a:t>
            </a:r>
            <a:r>
              <a:rPr lang="en-US" altLang="cy-GB" sz="4000" dirty="0">
                <a:latin typeface="Arial" pitchFamily="34" charset="0"/>
                <a:cs typeface="Arial" pitchFamily="34" charset="0"/>
              </a:rPr>
              <a:t> </a:t>
            </a:r>
            <a:br>
              <a:rPr lang="en-US" altLang="cy-GB" sz="4000" dirty="0">
                <a:latin typeface="Arial" pitchFamily="34" charset="0"/>
                <a:cs typeface="Arial" pitchFamily="34" charset="0"/>
              </a:rPr>
            </a:br>
            <a:r>
              <a:rPr lang="en-US" altLang="cy-GB" sz="4000" dirty="0">
                <a:latin typeface="Arial" pitchFamily="34" charset="0"/>
                <a:cs typeface="Arial" pitchFamily="34" charset="0"/>
              </a:rPr>
              <a:t>	</a:t>
            </a:r>
            <a:r>
              <a:rPr lang="en-US" altLang="cy-GB" sz="4000" dirty="0" err="1">
                <a:latin typeface="Arial" pitchFamily="34" charset="0"/>
                <a:cs typeface="Arial" pitchFamily="34" charset="0"/>
              </a:rPr>
              <a:t>sy'n</a:t>
            </a:r>
            <a:r>
              <a:rPr lang="en-US" altLang="cy-GB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000" dirty="0" err="1">
                <a:latin typeface="Arial" pitchFamily="34" charset="0"/>
                <a:cs typeface="Arial" pitchFamily="34" charset="0"/>
              </a:rPr>
              <a:t>ofni</a:t>
            </a:r>
            <a:r>
              <a:rPr lang="en-US" altLang="cy-GB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000" dirty="0" err="1">
                <a:latin typeface="Arial" pitchFamily="34" charset="0"/>
                <a:cs typeface="Arial" pitchFamily="34" charset="0"/>
              </a:rPr>
              <a:t>colli'r</a:t>
            </a:r>
            <a:r>
              <a:rPr lang="en-US" altLang="cy-GB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000" dirty="0" err="1">
                <a:latin typeface="Arial" pitchFamily="34" charset="0"/>
                <a:cs typeface="Arial" pitchFamily="34" charset="0"/>
              </a:rPr>
              <a:t>maes</a:t>
            </a:r>
            <a:r>
              <a:rPr lang="en-US" altLang="cy-GB" sz="4000" dirty="0">
                <a:latin typeface="Arial" pitchFamily="34" charset="0"/>
                <a:cs typeface="Arial" pitchFamily="34" charset="0"/>
              </a:rPr>
              <a:t>; </a:t>
            </a:r>
            <a:br>
              <a:rPr lang="en-US" altLang="cy-GB" sz="4000" dirty="0">
                <a:latin typeface="Arial" pitchFamily="34" charset="0"/>
                <a:cs typeface="Arial" pitchFamily="34" charset="0"/>
              </a:rPr>
            </a:br>
            <a:r>
              <a:rPr lang="en-US" altLang="cy-GB" sz="4000" dirty="0" err="1">
                <a:latin typeface="Arial" pitchFamily="34" charset="0"/>
                <a:cs typeface="Arial" pitchFamily="34" charset="0"/>
              </a:rPr>
              <a:t>dy</a:t>
            </a:r>
            <a:r>
              <a:rPr lang="en-US" altLang="cy-GB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000" dirty="0" err="1">
                <a:latin typeface="Arial" pitchFamily="34" charset="0"/>
                <a:cs typeface="Arial" pitchFamily="34" charset="0"/>
              </a:rPr>
              <a:t>Ysbryd</a:t>
            </a:r>
            <a:r>
              <a:rPr lang="en-US" altLang="cy-GB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000" dirty="0" err="1">
                <a:latin typeface="Arial" pitchFamily="34" charset="0"/>
                <a:cs typeface="Arial" pitchFamily="34" charset="0"/>
              </a:rPr>
              <a:t>sy'n</a:t>
            </a:r>
            <a:r>
              <a:rPr lang="en-US" altLang="cy-GB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000" dirty="0" err="1">
                <a:latin typeface="Arial" pitchFamily="34" charset="0"/>
                <a:cs typeface="Arial" pitchFamily="34" charset="0"/>
              </a:rPr>
              <a:t>gwasgaru</a:t>
            </a:r>
            <a:r>
              <a:rPr lang="en-US" altLang="cy-GB" sz="4000" dirty="0">
                <a:latin typeface="Arial" pitchFamily="34" charset="0"/>
                <a:cs typeface="Arial" pitchFamily="34" charset="0"/>
              </a:rPr>
              <a:t> </a:t>
            </a:r>
            <a:br>
              <a:rPr lang="en-US" altLang="cy-GB" sz="4000" dirty="0">
                <a:latin typeface="Arial" pitchFamily="34" charset="0"/>
                <a:cs typeface="Arial" pitchFamily="34" charset="0"/>
              </a:rPr>
            </a:br>
            <a:r>
              <a:rPr lang="en-US" altLang="cy-GB" sz="4000" dirty="0">
                <a:latin typeface="Arial" pitchFamily="34" charset="0"/>
                <a:cs typeface="Arial" pitchFamily="34" charset="0"/>
              </a:rPr>
              <a:t>	</a:t>
            </a:r>
            <a:r>
              <a:rPr lang="en-US" altLang="cy-GB" sz="4000" dirty="0" err="1">
                <a:latin typeface="Arial" pitchFamily="34" charset="0"/>
                <a:cs typeface="Arial" pitchFamily="34" charset="0"/>
              </a:rPr>
              <a:t>pob</a:t>
            </a:r>
            <a:r>
              <a:rPr lang="en-US" altLang="cy-GB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000" dirty="0" err="1">
                <a:latin typeface="Arial" pitchFamily="34" charset="0"/>
                <a:cs typeface="Arial" pitchFamily="34" charset="0"/>
              </a:rPr>
              <a:t>cwmwl</a:t>
            </a:r>
            <a:r>
              <a:rPr lang="en-US" altLang="cy-GB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000" dirty="0" err="1">
                <a:latin typeface="Arial" pitchFamily="34" charset="0"/>
                <a:cs typeface="Arial" pitchFamily="34" charset="0"/>
              </a:rPr>
              <a:t>tywyll</a:t>
            </a:r>
            <a:r>
              <a:rPr lang="en-US" altLang="cy-GB" sz="4000" dirty="0">
                <a:latin typeface="Arial" pitchFamily="34" charset="0"/>
                <a:cs typeface="Arial" pitchFamily="34" charset="0"/>
              </a:rPr>
              <a:t>, du;</a:t>
            </a:r>
            <a:br>
              <a:rPr lang="en-US" altLang="cy-GB" sz="4000" dirty="0">
                <a:latin typeface="Arial" pitchFamily="34" charset="0"/>
                <a:cs typeface="Arial" pitchFamily="34" charset="0"/>
              </a:rPr>
            </a:br>
            <a:r>
              <a:rPr lang="en-US" altLang="cy-GB" sz="4000" dirty="0" err="1">
                <a:latin typeface="Arial" pitchFamily="34" charset="0"/>
                <a:cs typeface="Arial" pitchFamily="34" charset="0"/>
              </a:rPr>
              <a:t>gwna</a:t>
            </a:r>
            <a:r>
              <a:rPr lang="en-US" altLang="cy-GB" sz="4000" dirty="0">
                <a:latin typeface="Arial" pitchFamily="34" charset="0"/>
                <a:cs typeface="Arial" pitchFamily="34" charset="0"/>
              </a:rPr>
              <a:t> fi </a:t>
            </a:r>
            <a:r>
              <a:rPr lang="en-US" altLang="cy-GB" sz="4000" dirty="0" err="1">
                <a:latin typeface="Arial" pitchFamily="34" charset="0"/>
                <a:cs typeface="Arial" pitchFamily="34" charset="0"/>
              </a:rPr>
              <a:t>drwy</a:t>
            </a:r>
            <a:r>
              <a:rPr lang="en-US" altLang="cy-GB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000" dirty="0" err="1">
                <a:latin typeface="Arial" pitchFamily="34" charset="0"/>
                <a:cs typeface="Arial" pitchFamily="34" charset="0"/>
              </a:rPr>
              <a:t>nerth</a:t>
            </a:r>
            <a:r>
              <a:rPr lang="en-US" altLang="cy-GB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000" dirty="0" err="1">
                <a:latin typeface="Arial" pitchFamily="34" charset="0"/>
                <a:cs typeface="Arial" pitchFamily="34" charset="0"/>
              </a:rPr>
              <a:t>dy</a:t>
            </a:r>
            <a:r>
              <a:rPr lang="en-US" altLang="cy-GB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000" dirty="0" err="1">
                <a:latin typeface="Arial" pitchFamily="34" charset="0"/>
                <a:cs typeface="Arial" pitchFamily="34" charset="0"/>
              </a:rPr>
              <a:t>Ysbryd</a:t>
            </a:r>
            <a:r>
              <a:rPr lang="en-US" altLang="cy-GB" sz="4000" dirty="0">
                <a:latin typeface="Arial" pitchFamily="34" charset="0"/>
                <a:cs typeface="Arial" pitchFamily="34" charset="0"/>
              </a:rPr>
              <a:t> </a:t>
            </a:r>
            <a:br>
              <a:rPr lang="en-US" altLang="cy-GB" sz="4000" dirty="0">
                <a:latin typeface="Arial" pitchFamily="34" charset="0"/>
                <a:cs typeface="Arial" pitchFamily="34" charset="0"/>
              </a:rPr>
            </a:br>
            <a:r>
              <a:rPr lang="en-US" altLang="cy-GB" sz="4000" dirty="0">
                <a:latin typeface="Arial" pitchFamily="34" charset="0"/>
                <a:cs typeface="Arial" pitchFamily="34" charset="0"/>
              </a:rPr>
              <a:t>	</a:t>
            </a:r>
            <a:r>
              <a:rPr lang="en-US" altLang="cy-GB" sz="4000" dirty="0" err="1">
                <a:latin typeface="Arial" pitchFamily="34" charset="0"/>
                <a:cs typeface="Arial" pitchFamily="34" charset="0"/>
              </a:rPr>
              <a:t>yn</a:t>
            </a:r>
            <a:r>
              <a:rPr lang="en-US" altLang="cy-GB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000" dirty="0" err="1">
                <a:latin typeface="Arial" pitchFamily="34" charset="0"/>
                <a:cs typeface="Arial" pitchFamily="34" charset="0"/>
              </a:rPr>
              <a:t>gadarn</a:t>
            </a:r>
            <a:r>
              <a:rPr lang="en-US" altLang="cy-GB" sz="4000" dirty="0">
                <a:latin typeface="Arial" pitchFamily="34" charset="0"/>
                <a:cs typeface="Arial" pitchFamily="34" charset="0"/>
              </a:rPr>
              <a:t> ac </a:t>
            </a:r>
            <a:r>
              <a:rPr lang="en-US" altLang="cy-GB" sz="4000" dirty="0" err="1">
                <a:latin typeface="Arial" pitchFamily="34" charset="0"/>
                <a:cs typeface="Arial" pitchFamily="34" charset="0"/>
              </a:rPr>
              <a:t>yn</a:t>
            </a:r>
            <a:r>
              <a:rPr lang="en-US" altLang="cy-GB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000" dirty="0" err="1">
                <a:latin typeface="Arial" pitchFamily="34" charset="0"/>
                <a:cs typeface="Arial" pitchFamily="34" charset="0"/>
              </a:rPr>
              <a:t>hy</a:t>
            </a:r>
            <a:r>
              <a:rPr lang="en-US" altLang="cy-GB" sz="4000" dirty="0">
                <a:latin typeface="Arial" pitchFamily="34" charset="0"/>
                <a:cs typeface="Arial" pitchFamily="34" charset="0"/>
              </a:rPr>
              <a:t>.</a:t>
            </a:r>
            <a:endParaRPr lang="en-US" altLang="en-US" sz="4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3445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2216743" y="5949280"/>
            <a:ext cx="5357813" cy="1587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1187624" y="651460"/>
            <a:ext cx="7776864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cy-GB" sz="4000" dirty="0" err="1">
                <a:latin typeface="Arial" pitchFamily="34" charset="0"/>
                <a:cs typeface="Arial" pitchFamily="34" charset="0"/>
              </a:rPr>
              <a:t>Dy</a:t>
            </a:r>
            <a:r>
              <a:rPr lang="en-US" altLang="cy-GB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000" dirty="0" err="1">
                <a:latin typeface="Arial" pitchFamily="34" charset="0"/>
                <a:cs typeface="Arial" pitchFamily="34" charset="0"/>
              </a:rPr>
              <a:t>Ysbryd</a:t>
            </a:r>
            <a:r>
              <a:rPr lang="en-US" altLang="cy-GB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000" dirty="0" err="1">
                <a:latin typeface="Arial" pitchFamily="34" charset="0"/>
                <a:cs typeface="Arial" pitchFamily="34" charset="0"/>
              </a:rPr>
              <a:t>sy'n</a:t>
            </a:r>
            <a:r>
              <a:rPr lang="en-US" altLang="cy-GB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000" dirty="0" err="1">
                <a:latin typeface="Arial" pitchFamily="34" charset="0"/>
                <a:cs typeface="Arial" pitchFamily="34" charset="0"/>
              </a:rPr>
              <a:t>datguddio</a:t>
            </a:r>
            <a:r>
              <a:rPr lang="en-US" altLang="cy-GB" sz="4000" dirty="0">
                <a:latin typeface="Arial" pitchFamily="34" charset="0"/>
                <a:cs typeface="Arial" pitchFamily="34" charset="0"/>
              </a:rPr>
              <a:t> </a:t>
            </a:r>
            <a:br>
              <a:rPr lang="en-US" altLang="cy-GB" sz="4000" dirty="0">
                <a:latin typeface="Arial" pitchFamily="34" charset="0"/>
                <a:cs typeface="Arial" pitchFamily="34" charset="0"/>
              </a:rPr>
            </a:br>
            <a:r>
              <a:rPr lang="en-US" altLang="cy-GB" sz="4000" dirty="0">
                <a:latin typeface="Arial" pitchFamily="34" charset="0"/>
                <a:cs typeface="Arial" pitchFamily="34" charset="0"/>
              </a:rPr>
              <a:t>	</a:t>
            </a:r>
            <a:r>
              <a:rPr lang="en-US" altLang="cy-GB" sz="4000" dirty="0" err="1">
                <a:latin typeface="Arial" pitchFamily="34" charset="0"/>
                <a:cs typeface="Arial" pitchFamily="34" charset="0"/>
              </a:rPr>
              <a:t>yr</a:t>
            </a:r>
            <a:r>
              <a:rPr lang="en-US" altLang="cy-GB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000" dirty="0" err="1">
                <a:latin typeface="Arial" pitchFamily="34" charset="0"/>
                <a:cs typeface="Arial" pitchFamily="34" charset="0"/>
              </a:rPr>
              <a:t>heirdd</a:t>
            </a:r>
            <a:r>
              <a:rPr lang="en-US" altLang="cy-GB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000" dirty="0" err="1">
                <a:latin typeface="Arial" pitchFamily="34" charset="0"/>
                <a:cs typeface="Arial" pitchFamily="34" charset="0"/>
              </a:rPr>
              <a:t>drysorau</a:t>
            </a:r>
            <a:r>
              <a:rPr lang="en-US" altLang="cy-GB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000" dirty="0" err="1">
                <a:latin typeface="Arial" pitchFamily="34" charset="0"/>
                <a:cs typeface="Arial" pitchFamily="34" charset="0"/>
              </a:rPr>
              <a:t>drud</a:t>
            </a:r>
            <a:r>
              <a:rPr lang="en-US" altLang="cy-GB" sz="4000" dirty="0">
                <a:latin typeface="Arial" pitchFamily="34" charset="0"/>
                <a:cs typeface="Arial" pitchFamily="34" charset="0"/>
              </a:rPr>
              <a:t/>
            </a:r>
            <a:br>
              <a:rPr lang="en-US" altLang="cy-GB" sz="4000" dirty="0">
                <a:latin typeface="Arial" pitchFamily="34" charset="0"/>
                <a:cs typeface="Arial" pitchFamily="34" charset="0"/>
              </a:rPr>
            </a:br>
            <a:r>
              <a:rPr lang="en-US" altLang="cy-GB" sz="4000" dirty="0" err="1">
                <a:latin typeface="Arial" pitchFamily="34" charset="0"/>
                <a:cs typeface="Arial" pitchFamily="34" charset="0"/>
              </a:rPr>
              <a:t>na</a:t>
            </a:r>
            <a:r>
              <a:rPr lang="en-US" altLang="cy-GB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000" dirty="0" err="1">
                <a:latin typeface="Arial" pitchFamily="34" charset="0"/>
                <a:cs typeface="Arial" pitchFamily="34" charset="0"/>
              </a:rPr>
              <a:t>chenfydd</a:t>
            </a:r>
            <a:r>
              <a:rPr lang="en-US" altLang="cy-GB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000" dirty="0" err="1">
                <a:latin typeface="Arial" pitchFamily="34" charset="0"/>
                <a:cs typeface="Arial" pitchFamily="34" charset="0"/>
              </a:rPr>
              <a:t>llygad</a:t>
            </a:r>
            <a:r>
              <a:rPr lang="en-US" altLang="cy-GB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000" dirty="0" err="1">
                <a:latin typeface="Arial" pitchFamily="34" charset="0"/>
                <a:cs typeface="Arial" pitchFamily="34" charset="0"/>
              </a:rPr>
              <a:t>natur</a:t>
            </a:r>
            <a:r>
              <a:rPr lang="en-US" altLang="cy-GB" sz="4000" dirty="0">
                <a:latin typeface="Arial" pitchFamily="34" charset="0"/>
                <a:cs typeface="Arial" pitchFamily="34" charset="0"/>
              </a:rPr>
              <a:t> </a:t>
            </a:r>
            <a:br>
              <a:rPr lang="en-US" altLang="cy-GB" sz="4000" dirty="0">
                <a:latin typeface="Arial" pitchFamily="34" charset="0"/>
                <a:cs typeface="Arial" pitchFamily="34" charset="0"/>
              </a:rPr>
            </a:br>
            <a:r>
              <a:rPr lang="en-US" altLang="cy-GB" sz="4000" dirty="0">
                <a:latin typeface="Arial" pitchFamily="34" charset="0"/>
                <a:cs typeface="Arial" pitchFamily="34" charset="0"/>
              </a:rPr>
              <a:t>	</a:t>
            </a:r>
            <a:r>
              <a:rPr lang="en-US" altLang="cy-GB" sz="4000" dirty="0" err="1">
                <a:latin typeface="Arial" pitchFamily="34" charset="0"/>
                <a:cs typeface="Arial" pitchFamily="34" charset="0"/>
              </a:rPr>
              <a:t>cuddiedig</a:t>
            </a:r>
            <a:r>
              <a:rPr lang="en-US" altLang="cy-GB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000" dirty="0" err="1">
                <a:latin typeface="Arial" pitchFamily="34" charset="0"/>
                <a:cs typeface="Arial" pitchFamily="34" charset="0"/>
              </a:rPr>
              <a:t>iawn</a:t>
            </a:r>
            <a:r>
              <a:rPr lang="en-US" altLang="cy-GB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000" dirty="0" err="1">
                <a:latin typeface="Arial" pitchFamily="34" charset="0"/>
                <a:cs typeface="Arial" pitchFamily="34" charset="0"/>
              </a:rPr>
              <a:t>i'r</a:t>
            </a:r>
            <a:r>
              <a:rPr lang="en-US" altLang="cy-GB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000" dirty="0" err="1">
                <a:latin typeface="Arial" pitchFamily="34" charset="0"/>
                <a:cs typeface="Arial" pitchFamily="34" charset="0"/>
              </a:rPr>
              <a:t>byd</a:t>
            </a:r>
            <a:r>
              <a:rPr lang="en-US" altLang="cy-GB" sz="4000" dirty="0">
                <a:latin typeface="Arial" pitchFamily="34" charset="0"/>
                <a:cs typeface="Arial" pitchFamily="34" charset="0"/>
              </a:rPr>
              <a:t>;</a:t>
            </a:r>
            <a:br>
              <a:rPr lang="en-US" altLang="cy-GB" sz="4000" dirty="0">
                <a:latin typeface="Arial" pitchFamily="34" charset="0"/>
                <a:cs typeface="Arial" pitchFamily="34" charset="0"/>
              </a:rPr>
            </a:br>
            <a:r>
              <a:rPr lang="en-US" altLang="cy-GB" sz="4000" dirty="0" err="1">
                <a:latin typeface="Arial" pitchFamily="34" charset="0"/>
                <a:cs typeface="Arial" pitchFamily="34" charset="0"/>
              </a:rPr>
              <a:t>dy</a:t>
            </a:r>
            <a:r>
              <a:rPr lang="en-US" altLang="cy-GB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000" dirty="0" err="1">
                <a:latin typeface="Arial" pitchFamily="34" charset="0"/>
                <a:cs typeface="Arial" pitchFamily="34" charset="0"/>
              </a:rPr>
              <a:t>Ysbryd</a:t>
            </a:r>
            <a:r>
              <a:rPr lang="en-US" altLang="cy-GB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000" dirty="0" err="1">
                <a:latin typeface="Arial" pitchFamily="34" charset="0"/>
                <a:cs typeface="Arial" pitchFamily="34" charset="0"/>
              </a:rPr>
              <a:t>sydd</a:t>
            </a:r>
            <a:r>
              <a:rPr lang="en-US" altLang="cy-GB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000" dirty="0" err="1">
                <a:latin typeface="Arial" pitchFamily="34" charset="0"/>
                <a:cs typeface="Arial" pitchFamily="34" charset="0"/>
              </a:rPr>
              <a:t>yn</a:t>
            </a:r>
            <a:r>
              <a:rPr lang="en-US" altLang="cy-GB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000" dirty="0" err="1">
                <a:latin typeface="Arial" pitchFamily="34" charset="0"/>
                <a:cs typeface="Arial" pitchFamily="34" charset="0"/>
              </a:rPr>
              <a:t>ennyn</a:t>
            </a:r>
            <a:r>
              <a:rPr lang="en-US" altLang="cy-GB" sz="4000" dirty="0">
                <a:latin typeface="Arial" pitchFamily="34" charset="0"/>
                <a:cs typeface="Arial" pitchFamily="34" charset="0"/>
              </a:rPr>
              <a:t/>
            </a:r>
            <a:br>
              <a:rPr lang="en-US" altLang="cy-GB" sz="4000" dirty="0">
                <a:latin typeface="Arial" pitchFamily="34" charset="0"/>
                <a:cs typeface="Arial" pitchFamily="34" charset="0"/>
              </a:rPr>
            </a:br>
            <a:r>
              <a:rPr lang="en-US" altLang="cy-GB" sz="4000" dirty="0">
                <a:latin typeface="Arial" pitchFamily="34" charset="0"/>
                <a:cs typeface="Arial" pitchFamily="34" charset="0"/>
              </a:rPr>
              <a:t>	</a:t>
            </a:r>
            <a:r>
              <a:rPr lang="en-US" altLang="cy-GB" sz="4000" dirty="0" err="1">
                <a:latin typeface="Arial" pitchFamily="34" charset="0"/>
                <a:cs typeface="Arial" pitchFamily="34" charset="0"/>
              </a:rPr>
              <a:t>cynhesol</a:t>
            </a:r>
            <a:r>
              <a:rPr lang="en-US" altLang="cy-GB" sz="40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altLang="cy-GB" sz="4000" dirty="0" err="1">
                <a:latin typeface="Arial" pitchFamily="34" charset="0"/>
                <a:cs typeface="Arial" pitchFamily="34" charset="0"/>
              </a:rPr>
              <a:t>nefol</a:t>
            </a:r>
            <a:r>
              <a:rPr lang="en-US" altLang="cy-GB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000" dirty="0" err="1">
                <a:latin typeface="Arial" pitchFamily="34" charset="0"/>
                <a:cs typeface="Arial" pitchFamily="34" charset="0"/>
              </a:rPr>
              <a:t>dân</a:t>
            </a:r>
            <a:r>
              <a:rPr lang="en-US" altLang="cy-GB" sz="4000" dirty="0">
                <a:latin typeface="Arial" pitchFamily="34" charset="0"/>
                <a:cs typeface="Arial" pitchFamily="34" charset="0"/>
              </a:rPr>
              <a:t>; </a:t>
            </a:r>
            <a:br>
              <a:rPr lang="en-US" altLang="cy-GB" sz="4000" dirty="0">
                <a:latin typeface="Arial" pitchFamily="34" charset="0"/>
                <a:cs typeface="Arial" pitchFamily="34" charset="0"/>
              </a:rPr>
            </a:br>
            <a:r>
              <a:rPr lang="en-US" altLang="cy-GB" sz="4000" dirty="0" err="1">
                <a:latin typeface="Arial" pitchFamily="34" charset="0"/>
                <a:cs typeface="Arial" pitchFamily="34" charset="0"/>
              </a:rPr>
              <a:t>dy</a:t>
            </a:r>
            <a:r>
              <a:rPr lang="en-US" altLang="cy-GB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000" dirty="0" err="1">
                <a:latin typeface="Arial" pitchFamily="34" charset="0"/>
                <a:cs typeface="Arial" pitchFamily="34" charset="0"/>
              </a:rPr>
              <a:t>Ysbryd</a:t>
            </a:r>
            <a:r>
              <a:rPr lang="en-US" altLang="cy-GB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000" dirty="0" err="1">
                <a:latin typeface="Arial" pitchFamily="34" charset="0"/>
                <a:cs typeface="Arial" pitchFamily="34" charset="0"/>
              </a:rPr>
              <a:t>pur</a:t>
            </a:r>
            <a:r>
              <a:rPr lang="en-US" altLang="cy-GB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000" dirty="0" err="1">
                <a:latin typeface="Arial" pitchFamily="34" charset="0"/>
                <a:cs typeface="Arial" pitchFamily="34" charset="0"/>
              </a:rPr>
              <a:t>yn</a:t>
            </a:r>
            <a:r>
              <a:rPr lang="en-US" altLang="cy-GB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000" dirty="0" err="1">
                <a:latin typeface="Arial" pitchFamily="34" charset="0"/>
                <a:cs typeface="Arial" pitchFamily="34" charset="0"/>
              </a:rPr>
              <a:t>unig</a:t>
            </a:r>
            <a:r>
              <a:rPr lang="en-US" altLang="cy-GB" sz="4000" dirty="0">
                <a:latin typeface="Arial" pitchFamily="34" charset="0"/>
                <a:cs typeface="Arial" pitchFamily="34" charset="0"/>
              </a:rPr>
              <a:t/>
            </a:r>
            <a:br>
              <a:rPr lang="en-US" altLang="cy-GB" sz="4000" dirty="0">
                <a:latin typeface="Arial" pitchFamily="34" charset="0"/>
                <a:cs typeface="Arial" pitchFamily="34" charset="0"/>
              </a:rPr>
            </a:br>
            <a:r>
              <a:rPr lang="en-US" altLang="cy-GB" sz="4000" dirty="0">
                <a:latin typeface="Arial" pitchFamily="34" charset="0"/>
                <a:cs typeface="Arial" pitchFamily="34" charset="0"/>
              </a:rPr>
              <a:t>	</a:t>
            </a:r>
            <a:r>
              <a:rPr lang="en-US" altLang="cy-GB" sz="4000" dirty="0" err="1">
                <a:latin typeface="Arial" pitchFamily="34" charset="0"/>
                <a:cs typeface="Arial" pitchFamily="34" charset="0"/>
              </a:rPr>
              <a:t>sydd</a:t>
            </a:r>
            <a:r>
              <a:rPr lang="en-US" altLang="cy-GB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000" dirty="0" err="1">
                <a:latin typeface="Arial" pitchFamily="34" charset="0"/>
                <a:cs typeface="Arial" pitchFamily="34" charset="0"/>
              </a:rPr>
              <a:t>yn</a:t>
            </a:r>
            <a:r>
              <a:rPr lang="en-US" altLang="cy-GB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000" dirty="0" err="1">
                <a:latin typeface="Arial" pitchFamily="34" charset="0"/>
                <a:cs typeface="Arial" pitchFamily="34" charset="0"/>
              </a:rPr>
              <a:t>melysu</a:t>
            </a:r>
            <a:r>
              <a:rPr lang="en-US" altLang="cy-GB" sz="4000" dirty="0">
                <a:latin typeface="Arial" pitchFamily="34" charset="0"/>
                <a:cs typeface="Arial" pitchFamily="34" charset="0"/>
              </a:rPr>
              <a:t> '</a:t>
            </a:r>
            <a:r>
              <a:rPr lang="en-US" altLang="cy-GB" sz="4000" dirty="0" err="1">
                <a:latin typeface="Arial" pitchFamily="34" charset="0"/>
                <a:cs typeface="Arial" pitchFamily="34" charset="0"/>
              </a:rPr>
              <a:t>nghân</a:t>
            </a:r>
            <a:r>
              <a:rPr lang="en-US" altLang="cy-GB" sz="4000" dirty="0">
                <a:latin typeface="Arial" pitchFamily="34" charset="0"/>
                <a:cs typeface="Arial" pitchFamily="34" charset="0"/>
              </a:rPr>
              <a:t>.</a:t>
            </a:r>
            <a:endParaRPr lang="en-US" sz="4000" dirty="0"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627784" y="6505599"/>
            <a:ext cx="6372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DAFYDD WILLIAM, 1721?-94</a:t>
            </a:r>
            <a:endParaRPr lang="en-GB" sz="1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0622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obaith i gymru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1128</TotalTime>
  <Words>29</Words>
  <Application>Microsoft Office PowerPoint</Application>
  <PresentationFormat>On-screen Show (4:3)</PresentationFormat>
  <Paragraphs>7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1_Default Design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364</cp:revision>
  <dcterms:modified xsi:type="dcterms:W3CDTF">2015-03-25T14:22:26Z</dcterms:modified>
</cp:coreProperties>
</file>