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sldIdLst>
    <p:sldId id="306" r:id="rId2"/>
    <p:sldId id="320" r:id="rId3"/>
    <p:sldId id="319" r:id="rId4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63" autoAdjust="0"/>
    <p:restoredTop sz="90929"/>
  </p:normalViewPr>
  <p:slideViewPr>
    <p:cSldViewPr>
      <p:cViewPr varScale="1">
        <p:scale>
          <a:sx n="99" d="100"/>
          <a:sy n="99" d="100"/>
        </p:scale>
        <p:origin x="-360" y="-96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21937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7478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1888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75612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647342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4907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6206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2802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3507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658273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36931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/>
          </a:p>
        </p:txBody>
      </p:sp>
      <p:pic>
        <p:nvPicPr>
          <p:cNvPr id="4" name="Picture 3" descr="gig-white-blue.pn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35496" y="6157700"/>
            <a:ext cx="1152128" cy="65558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07504" y="44624"/>
            <a:ext cx="4104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y-GB" sz="1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Caneuon Ffydd: </a:t>
            </a:r>
            <a:r>
              <a:rPr lang="cy-GB" sz="1800" dirty="0" smtClean="0">
                <a:latin typeface="Arial" pitchFamily="34" charset="0"/>
                <a:cs typeface="Arial" pitchFamily="34" charset="0"/>
              </a:rPr>
              <a:t>509</a:t>
            </a:r>
            <a:r>
              <a:rPr lang="cy-GB" sz="1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cy-GB" sz="1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8110661" y="6095618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  <a:cs typeface="Arial" pitchFamily="34" charset="0"/>
              </a:rPr>
              <a:t>4</a:t>
            </a:r>
            <a:endParaRPr lang="cy-GB" altLang="cy-GB" sz="5000" dirty="0">
              <a:latin typeface="Webdings" pitchFamily="18" charset="2"/>
              <a:cs typeface="Arial" pitchFamily="34" charset="0"/>
            </a:endParaRPr>
          </a:p>
        </p:txBody>
      </p:sp>
      <p:sp>
        <p:nvSpPr>
          <p:cNvPr id="9" name="Rectangle 4"/>
          <p:cNvSpPr txBox="1">
            <a:spLocks noChangeArrowheads="1"/>
          </p:cNvSpPr>
          <p:nvPr/>
        </p:nvSpPr>
        <p:spPr>
          <a:xfrm>
            <a:off x="1187624" y="620688"/>
            <a:ext cx="7632848" cy="3436714"/>
          </a:xfrm>
          <a:prstGeom prst="rect">
            <a:avLst/>
          </a:prstGeom>
        </p:spPr>
        <p:txBody>
          <a:bodyPr/>
          <a:lstStyle>
            <a:lvl1pPr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 kern="12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4572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9144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13716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18288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algn="l"/>
            <a:r>
              <a:rPr lang="en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O! </a:t>
            </a:r>
            <a:r>
              <a:rPr lang="en-GB" alt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Iachawdwriaeth</a:t>
            </a:r>
            <a:r>
              <a:rPr lang="en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gadarn</a:t>
            </a:r>
            <a:r>
              <a:rPr lang="en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</a:t>
            </a:r>
            <a:br>
              <a:rPr lang="en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O! </a:t>
            </a:r>
            <a:r>
              <a:rPr lang="en-GB" alt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Iachawdwriaeth</a:t>
            </a:r>
            <a:r>
              <a:rPr lang="en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glir</a:t>
            </a:r>
            <a:r>
              <a:rPr lang="en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;</a:t>
            </a:r>
            <a:br>
              <a:rPr lang="en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alt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’Fu </a:t>
            </a:r>
            <a:r>
              <a:rPr lang="en-GB" alt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dyfais</a:t>
            </a:r>
            <a:r>
              <a:rPr lang="en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o’i</a:t>
            </a:r>
            <a:r>
              <a:rPr lang="en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chyffelyb</a:t>
            </a:r>
            <a:r>
              <a:rPr lang="en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GB" alt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Erioed</a:t>
            </a:r>
            <a:r>
              <a:rPr lang="en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ar</a:t>
            </a:r>
            <a:r>
              <a:rPr lang="en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f</a:t>
            </a:r>
            <a:r>
              <a:rPr lang="en-US" alt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ôr</a:t>
            </a:r>
            <a:r>
              <a:rPr lang="en-US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na</a:t>
            </a:r>
            <a:r>
              <a:rPr lang="en-US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thir</a:t>
            </a:r>
            <a:r>
              <a:rPr lang="en-US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;</a:t>
            </a:r>
            <a:br>
              <a:rPr lang="en-US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Mae </a:t>
            </a:r>
            <a:r>
              <a:rPr lang="en-US" alt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yma</a:t>
            </a:r>
            <a:r>
              <a:rPr lang="en-US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rhyw</a:t>
            </a:r>
            <a:r>
              <a:rPr lang="en-US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ddirgelion</a:t>
            </a:r>
            <a:r>
              <a:rPr lang="en-US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</a:t>
            </a:r>
            <a:br>
              <a:rPr lang="en-US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alt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Rhy</a:t>
            </a:r>
            <a:r>
              <a:rPr lang="en-US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ddyrys</a:t>
            </a:r>
            <a:r>
              <a:rPr lang="en-US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ŷnt</a:t>
            </a:r>
            <a:r>
              <a:rPr lang="en-US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US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ddyn</a:t>
            </a:r>
            <a:r>
              <a:rPr lang="en-US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</a:t>
            </a:r>
            <a:br>
              <a:rPr lang="en-US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Ac </a:t>
            </a:r>
            <a:r>
              <a:rPr lang="en-US" alt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nid</a:t>
            </a:r>
            <a:r>
              <a:rPr lang="en-US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oes</a:t>
            </a:r>
            <a:r>
              <a:rPr lang="en-US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all </a:t>
            </a:r>
            <a:r>
              <a:rPr lang="en-US" alt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eu</a:t>
            </a:r>
            <a:r>
              <a:rPr lang="en-US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datrys</a:t>
            </a:r>
            <a:r>
              <a:rPr lang="en-US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alt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Ond</a:t>
            </a:r>
            <a:r>
              <a:rPr lang="en-US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Duwdod</a:t>
            </a:r>
            <a:r>
              <a:rPr lang="en-US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mawr</a:t>
            </a:r>
            <a:r>
              <a:rPr lang="en-US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ei</a:t>
            </a:r>
            <a:r>
              <a:rPr lang="en-US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Hun.</a:t>
            </a:r>
            <a:endParaRPr lang="en-US" sz="4000" dirty="0">
              <a:solidFill>
                <a:schemeClr val="bg1"/>
              </a:solidFill>
              <a:latin typeface="Arial" pitchFamily="34" charset="0"/>
              <a:ea typeface="Tahoma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4318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8110661" y="6095618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  <a:cs typeface="Arial" pitchFamily="34" charset="0"/>
              </a:rPr>
              <a:t>4</a:t>
            </a:r>
            <a:endParaRPr lang="cy-GB" altLang="cy-GB" sz="5000" dirty="0">
              <a:latin typeface="Webdings" pitchFamily="18" charset="2"/>
              <a:cs typeface="Arial" pitchFamily="34" charset="0"/>
            </a:endParaRPr>
          </a:p>
        </p:txBody>
      </p:sp>
      <p:sp>
        <p:nvSpPr>
          <p:cNvPr id="9" name="Rectangle 4"/>
          <p:cNvSpPr txBox="1">
            <a:spLocks noChangeArrowheads="1"/>
          </p:cNvSpPr>
          <p:nvPr/>
        </p:nvSpPr>
        <p:spPr>
          <a:xfrm>
            <a:off x="1465387" y="548680"/>
            <a:ext cx="6923037" cy="3436714"/>
          </a:xfrm>
          <a:prstGeom prst="rect">
            <a:avLst/>
          </a:prstGeom>
        </p:spPr>
        <p:txBody>
          <a:bodyPr/>
          <a:lstStyle>
            <a:lvl1pPr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 kern="12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4572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9144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13716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18288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algn="l"/>
            <a:r>
              <a:rPr lang="en-GB" alt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’Does </a:t>
            </a:r>
            <a:r>
              <a:rPr lang="en-GB" alt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unpeth</a:t>
            </a:r>
            <a:r>
              <a:rPr lang="en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ennyn</a:t>
            </a:r>
            <a:r>
              <a:rPr lang="en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gariad</a:t>
            </a:r>
            <a:r>
              <a:rPr lang="en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GB" alt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Yn</a:t>
            </a:r>
            <a:r>
              <a:rPr lang="en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fflam</a:t>
            </a:r>
            <a:r>
              <a:rPr lang="en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angerddol</a:t>
            </a:r>
            <a:r>
              <a:rPr lang="en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gref</a:t>
            </a:r>
            <a:r>
              <a:rPr lang="en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</a:t>
            </a:r>
            <a:br>
              <a:rPr lang="en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alt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Addewid</a:t>
            </a:r>
            <a:r>
              <a:rPr lang="en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neu</a:t>
            </a:r>
            <a:r>
              <a:rPr lang="en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orchymyn</a:t>
            </a:r>
            <a:r>
              <a:rPr lang="en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</a:t>
            </a:r>
            <a:br>
              <a:rPr lang="en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GB" alt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Fel</a:t>
            </a:r>
            <a:r>
              <a:rPr lang="en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ei</a:t>
            </a:r>
            <a:r>
              <a:rPr lang="en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ddioddefaint</a:t>
            </a:r>
            <a:r>
              <a:rPr lang="en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Ef</a:t>
            </a:r>
            <a:r>
              <a:rPr lang="en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;</a:t>
            </a:r>
            <a:br>
              <a:rPr lang="en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Pan roes </a:t>
            </a:r>
            <a:r>
              <a:rPr lang="en-GB" alt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ei</a:t>
            </a:r>
            <a:r>
              <a:rPr lang="en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fywyd</a:t>
            </a:r>
            <a:r>
              <a:rPr lang="en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drosom</a:t>
            </a:r>
            <a:r>
              <a:rPr lang="en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</a:t>
            </a:r>
            <a:br>
              <a:rPr lang="en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Beth all </a:t>
            </a:r>
            <a:r>
              <a:rPr lang="en-GB" alt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Ef</a:t>
            </a:r>
            <a:r>
              <a:rPr lang="en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ballu</a:t>
            </a:r>
            <a:r>
              <a:rPr lang="en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mwy</a:t>
            </a:r>
            <a:r>
              <a:rPr lang="en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?</a:t>
            </a:r>
            <a:br>
              <a:rPr lang="en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Mae </a:t>
            </a:r>
            <a:r>
              <a:rPr lang="en-GB" alt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myrdd</a:t>
            </a:r>
            <a:r>
              <a:rPr lang="en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o </a:t>
            </a:r>
            <a:r>
              <a:rPr lang="en-GB" alt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drugareddau</a:t>
            </a:r>
            <a:r>
              <a:rPr lang="en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GB" alt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Difesur</a:t>
            </a:r>
            <a:r>
              <a:rPr lang="en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yn</a:t>
            </a:r>
            <a:r>
              <a:rPr lang="en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ei</a:t>
            </a:r>
            <a:r>
              <a:rPr lang="en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glwy</a:t>
            </a:r>
            <a:r>
              <a:rPr lang="en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’.</a:t>
            </a:r>
            <a:endParaRPr lang="en-US" sz="4000" dirty="0">
              <a:solidFill>
                <a:schemeClr val="bg1"/>
              </a:solidFill>
              <a:latin typeface="Arial" pitchFamily="34" charset="0"/>
              <a:ea typeface="Tahoma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836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859622" y="6381328"/>
            <a:ext cx="617687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GB" sz="1400" dirty="0">
                <a:latin typeface="Arial" pitchFamily="34" charset="0"/>
                <a:cs typeface="Arial" pitchFamily="34" charset="0"/>
              </a:rPr>
              <a:t>WILLIAM WILLIAMS, 1717-1791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2161979" y="5661248"/>
            <a:ext cx="5357813" cy="1587"/>
          </a:xfrm>
          <a:prstGeom prst="line">
            <a:avLst/>
          </a:prstGeom>
          <a:ln w="19050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1403648" y="548680"/>
            <a:ext cx="6912768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altLang="en-US" sz="4000" smtClean="0">
                <a:latin typeface="Arial" pitchFamily="34" charset="0"/>
                <a:cs typeface="Arial" pitchFamily="34" charset="0"/>
              </a:rPr>
              <a:t>O </a:t>
            </a:r>
            <a:r>
              <a:rPr lang="en-GB" altLang="en-US" sz="4000" dirty="0" err="1">
                <a:latin typeface="Arial" pitchFamily="34" charset="0"/>
                <a:cs typeface="Arial" pitchFamily="34" charset="0"/>
              </a:rPr>
              <a:t>ras</a:t>
            </a:r>
            <a:r>
              <a:rPr lang="en-GB" altLang="en-US" sz="4000" dirty="0">
                <a:latin typeface="Arial" pitchFamily="34" charset="0"/>
                <a:cs typeface="Arial" pitchFamily="34" charset="0"/>
              </a:rPr>
              <a:t> di-</a:t>
            </a:r>
            <a:r>
              <a:rPr lang="en-GB" altLang="en-US" sz="4000" dirty="0" err="1">
                <a:latin typeface="Arial" pitchFamily="34" charset="0"/>
                <a:cs typeface="Arial" pitchFamily="34" charset="0"/>
              </a:rPr>
              <a:t>drai</a:t>
            </a:r>
            <a:r>
              <a:rPr lang="en-GB" altLang="en-US" sz="4000" dirty="0">
                <a:latin typeface="Arial" pitchFamily="34" charset="0"/>
                <a:cs typeface="Arial" pitchFamily="34" charset="0"/>
              </a:rPr>
              <a:t>, </a:t>
            </a:r>
            <a:r>
              <a:rPr lang="en-GB" altLang="en-US" sz="4000" dirty="0" err="1">
                <a:latin typeface="Arial" pitchFamily="34" charset="0"/>
                <a:cs typeface="Arial" pitchFamily="34" charset="0"/>
              </a:rPr>
              <a:t>diderfyn</a:t>
            </a:r>
            <a:r>
              <a:rPr lang="en-GB" altLang="en-US" sz="4000" dirty="0">
                <a:latin typeface="Arial" pitchFamily="34" charset="0"/>
                <a:cs typeface="Arial" pitchFamily="34" charset="0"/>
              </a:rPr>
              <a:t>,</a:t>
            </a:r>
            <a:br>
              <a:rPr lang="en-GB" altLang="en-US" sz="4000" dirty="0">
                <a:latin typeface="Arial" pitchFamily="34" charset="0"/>
                <a:cs typeface="Arial" pitchFamily="34" charset="0"/>
              </a:rPr>
            </a:br>
            <a:r>
              <a:rPr lang="en-GB" altLang="en-US" sz="4000" dirty="0">
                <a:latin typeface="Arial" pitchFamily="34" charset="0"/>
                <a:cs typeface="Arial" pitchFamily="34" charset="0"/>
              </a:rPr>
              <a:t>  </a:t>
            </a:r>
            <a:r>
              <a:rPr lang="en-GB" altLang="en-US" sz="4000" dirty="0" err="1">
                <a:latin typeface="Arial" pitchFamily="34" charset="0"/>
                <a:cs typeface="Arial" pitchFamily="34" charset="0"/>
              </a:rPr>
              <a:t>Tragwyddol</a:t>
            </a:r>
            <a:r>
              <a:rPr lang="en-GB" alt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000" dirty="0" err="1">
                <a:latin typeface="Arial" pitchFamily="34" charset="0"/>
                <a:cs typeface="Arial" pitchFamily="34" charset="0"/>
              </a:rPr>
              <a:t>ei</a:t>
            </a:r>
            <a:r>
              <a:rPr lang="en-GB" alt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000" dirty="0" err="1">
                <a:latin typeface="Arial" pitchFamily="34" charset="0"/>
                <a:cs typeface="Arial" pitchFamily="34" charset="0"/>
              </a:rPr>
              <a:t>barhad</a:t>
            </a:r>
            <a:r>
              <a:rPr lang="en-GB" altLang="en-US" sz="4000" dirty="0">
                <a:latin typeface="Arial" pitchFamily="34" charset="0"/>
                <a:cs typeface="Arial" pitchFamily="34" charset="0"/>
              </a:rPr>
              <a:t>!</a:t>
            </a:r>
            <a:br>
              <a:rPr lang="en-GB" altLang="en-US" sz="4000" dirty="0">
                <a:latin typeface="Arial" pitchFamily="34" charset="0"/>
                <a:cs typeface="Arial" pitchFamily="34" charset="0"/>
              </a:rPr>
            </a:br>
            <a:r>
              <a:rPr lang="en-GB" altLang="en-US" sz="4000" dirty="0" err="1">
                <a:latin typeface="Arial" pitchFamily="34" charset="0"/>
                <a:cs typeface="Arial" pitchFamily="34" charset="0"/>
              </a:rPr>
              <a:t>Yng</a:t>
            </a:r>
            <a:r>
              <a:rPr lang="en-GB" alt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000" dirty="0" err="1">
                <a:latin typeface="Arial" pitchFamily="34" charset="0"/>
                <a:cs typeface="Arial" pitchFamily="34" charset="0"/>
              </a:rPr>
              <a:t>nghlwyfau’r</a:t>
            </a:r>
            <a:r>
              <a:rPr lang="en-GB" alt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000" dirty="0" err="1">
                <a:latin typeface="Arial" pitchFamily="34" charset="0"/>
                <a:cs typeface="Arial" pitchFamily="34" charset="0"/>
              </a:rPr>
              <a:t>Oen</a:t>
            </a:r>
            <a:r>
              <a:rPr lang="en-GB" alt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000" dirty="0" err="1">
                <a:latin typeface="Arial" pitchFamily="34" charset="0"/>
                <a:cs typeface="Arial" pitchFamily="34" charset="0"/>
              </a:rPr>
              <a:t>fu</a:t>
            </a:r>
            <a:r>
              <a:rPr lang="en-GB" alt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000" dirty="0" err="1">
                <a:latin typeface="Arial" pitchFamily="34" charset="0"/>
                <a:cs typeface="Arial" pitchFamily="34" charset="0"/>
              </a:rPr>
              <a:t>farw</a:t>
            </a:r>
            <a:r>
              <a:rPr lang="en-GB" altLang="en-US" sz="4000" dirty="0">
                <a:latin typeface="Arial" pitchFamily="34" charset="0"/>
                <a:cs typeface="Arial" pitchFamily="34" charset="0"/>
              </a:rPr>
              <a:t/>
            </a:r>
            <a:br>
              <a:rPr lang="en-GB" altLang="en-US" sz="4000" dirty="0">
                <a:latin typeface="Arial" pitchFamily="34" charset="0"/>
                <a:cs typeface="Arial" pitchFamily="34" charset="0"/>
              </a:rPr>
            </a:br>
            <a:r>
              <a:rPr lang="en-GB" altLang="en-US" sz="4000" dirty="0">
                <a:latin typeface="Arial" pitchFamily="34" charset="0"/>
                <a:cs typeface="Arial" pitchFamily="34" charset="0"/>
              </a:rPr>
              <a:t>  </a:t>
            </a:r>
            <a:r>
              <a:rPr lang="en-GB" altLang="en-US" sz="4000" dirty="0" err="1">
                <a:latin typeface="Arial" pitchFamily="34" charset="0"/>
                <a:cs typeface="Arial" pitchFamily="34" charset="0"/>
              </a:rPr>
              <a:t>Yn</a:t>
            </a:r>
            <a:r>
              <a:rPr lang="en-GB" alt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000" dirty="0" err="1">
                <a:latin typeface="Arial" pitchFamily="34" charset="0"/>
                <a:cs typeface="Arial" pitchFamily="34" charset="0"/>
              </a:rPr>
              <a:t>unig</a:t>
            </a:r>
            <a:r>
              <a:rPr lang="en-GB" alt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000" dirty="0" err="1">
                <a:latin typeface="Arial" pitchFamily="34" charset="0"/>
                <a:cs typeface="Arial" pitchFamily="34" charset="0"/>
              </a:rPr>
              <a:t>mae</a:t>
            </a:r>
            <a:r>
              <a:rPr lang="en-GB" alt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000" dirty="0" err="1">
                <a:latin typeface="Arial" pitchFamily="34" charset="0"/>
                <a:cs typeface="Arial" pitchFamily="34" charset="0"/>
              </a:rPr>
              <a:t>iach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âd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;</a:t>
            </a:r>
            <a:br>
              <a:rPr lang="en-US" altLang="en-US" sz="4000" dirty="0">
                <a:latin typeface="Arial" pitchFamily="34" charset="0"/>
                <a:cs typeface="Arial" pitchFamily="34" charset="0"/>
              </a:rPr>
            </a:b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Iachâd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oddi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wrth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euogrwydd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,</a:t>
            </a:r>
            <a:br>
              <a:rPr lang="en-US" altLang="en-US" sz="4000" dirty="0">
                <a:latin typeface="Arial" pitchFamily="34" charset="0"/>
                <a:cs typeface="Arial" pitchFamily="34" charset="0"/>
              </a:rPr>
            </a:br>
            <a:r>
              <a:rPr lang="en-US" altLang="en-US" sz="4000" dirty="0">
                <a:latin typeface="Arial" pitchFamily="34" charset="0"/>
                <a:cs typeface="Arial" pitchFamily="34" charset="0"/>
              </a:rPr>
              <a:t>  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Iachâd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 o 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ofnau’r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bedd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;</a:t>
            </a:r>
            <a:br>
              <a:rPr lang="en-US" altLang="en-US" sz="4000" dirty="0">
                <a:latin typeface="Arial" pitchFamily="34" charset="0"/>
                <a:cs typeface="Arial" pitchFamily="34" charset="0"/>
              </a:rPr>
            </a:br>
            <a:r>
              <a:rPr lang="en-US" altLang="en-US" sz="4000" dirty="0">
                <a:latin typeface="Arial" pitchFamily="34" charset="0"/>
                <a:cs typeface="Arial" pitchFamily="34" charset="0"/>
              </a:rPr>
              <a:t>A 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chariad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wedi’i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wreiddio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/>
            </a:r>
            <a:br>
              <a:rPr lang="en-US" altLang="en-US" sz="4000" dirty="0">
                <a:latin typeface="Arial" pitchFamily="34" charset="0"/>
                <a:cs typeface="Arial" pitchFamily="34" charset="0"/>
              </a:rPr>
            </a:br>
            <a:r>
              <a:rPr lang="en-US" altLang="en-US" sz="4000" dirty="0">
                <a:latin typeface="Arial" pitchFamily="34" charset="0"/>
                <a:cs typeface="Arial" pitchFamily="34" charset="0"/>
              </a:rPr>
              <a:t>  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Ar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 sail 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tragwyddol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hedd</a:t>
            </a:r>
            <a:r>
              <a:rPr lang="en-US" altLang="en-US" sz="4000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0031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Lucida Sans Unicode"/>
        <a:cs typeface="Lucida Sans Unicode"/>
      </a:majorFont>
      <a:minorFont>
        <a:latin typeface="Times New Roman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807</TotalTime>
  <Words>25</Words>
  <Application>Microsoft Office PowerPoint</Application>
  <PresentationFormat>On-screen Show (4:3)</PresentationFormat>
  <Paragraphs>7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Default Design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260</cp:revision>
  <dcterms:modified xsi:type="dcterms:W3CDTF">2015-02-10T20:13:29Z</dcterms:modified>
</cp:coreProperties>
</file>