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0"/>
  </p:notesMasterIdLst>
  <p:sldIdLst>
    <p:sldId id="529" r:id="rId2"/>
    <p:sldId id="533" r:id="rId3"/>
    <p:sldId id="530" r:id="rId4"/>
    <p:sldId id="535" r:id="rId5"/>
    <p:sldId id="531" r:id="rId6"/>
    <p:sldId id="534" r:id="rId7"/>
    <p:sldId id="532" r:id="rId8"/>
    <p:sldId id="536" r:id="rId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/>
          <a:lstStyle/>
          <a:p>
            <a:fld id="{8DD60D91-AA9C-44CB-A2A6-E8DFD3A7D869}" type="slidenum">
              <a:rPr lang="cy-GB" smtClean="0"/>
              <a:pPr/>
              <a:t>1</a:t>
            </a:fld>
            <a:endParaRPr lang="cy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/>
          <a:lstStyle/>
          <a:p>
            <a:fld id="{8DD60D91-AA9C-44CB-A2A6-E8DFD3A7D869}" type="slidenum">
              <a:rPr lang="cy-GB" smtClean="0"/>
              <a:pPr/>
              <a:t>2</a:t>
            </a:fld>
            <a:endParaRPr lang="cy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/>
          <a:lstStyle/>
          <a:p>
            <a:fld id="{8DD60D91-AA9C-44CB-A2A6-E8DFD3A7D869}" type="slidenum">
              <a:rPr lang="cy-GB" smtClean="0"/>
              <a:pPr/>
              <a:t>3</a:t>
            </a:fld>
            <a:endParaRPr lang="cy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/>
          <a:lstStyle/>
          <a:p>
            <a:fld id="{8DD60D91-AA9C-44CB-A2A6-E8DFD3A7D869}" type="slidenum">
              <a:rPr lang="cy-GB" smtClean="0"/>
              <a:pPr/>
              <a:t>4</a:t>
            </a:fld>
            <a:endParaRPr lang="cy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/>
          <a:lstStyle/>
          <a:p>
            <a:fld id="{8DD60D91-AA9C-44CB-A2A6-E8DFD3A7D869}" type="slidenum">
              <a:rPr lang="cy-GB" smtClean="0"/>
              <a:pPr/>
              <a:t>5</a:t>
            </a:fld>
            <a:endParaRPr lang="cy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/>
          <a:lstStyle/>
          <a:p>
            <a:fld id="{8DD60D91-AA9C-44CB-A2A6-E8DFD3A7D869}" type="slidenum">
              <a:rPr lang="cy-GB" smtClean="0"/>
              <a:pPr/>
              <a:t>6</a:t>
            </a:fld>
            <a:endParaRPr lang="cy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/>
          <a:lstStyle/>
          <a:p>
            <a:fld id="{8DD60D91-AA9C-44CB-A2A6-E8DFD3A7D869}" type="slidenum">
              <a:rPr lang="cy-GB" smtClean="0"/>
              <a:pPr/>
              <a:t>7</a:t>
            </a:fld>
            <a:endParaRPr lang="cy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/>
          <a:lstStyle/>
          <a:p>
            <a:fld id="{8DD60D91-AA9C-44CB-A2A6-E8DFD3A7D869}" type="slidenum">
              <a:rPr lang="cy-GB" smtClean="0"/>
              <a:pPr/>
              <a:t>8</a:t>
            </a:fld>
            <a:endParaRPr lang="cy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4EE95-B1BF-420B-9F9A-7BFD3BB48EC1}" type="datetimeFigureOut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D98E2-BEB1-49E3-9D21-40CA4322A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3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862354" y="891456"/>
            <a:ext cx="7958118" cy="3545656"/>
          </a:xfrm>
        </p:spPr>
        <p:txBody>
          <a:bodyPr/>
          <a:lstStyle/>
          <a:p>
            <a:pPr algn="l"/>
            <a:r>
              <a:rPr lang="cy-GB" sz="4000" dirty="0" smtClean="0">
                <a:solidFill>
                  <a:schemeClr val="bg1"/>
                </a:solidFill>
              </a:rPr>
              <a:t>O rho dy bwys ar freichiau'r Iesu, </a:t>
            </a:r>
            <a:br>
              <a:rPr lang="cy-GB" sz="4000" dirty="0" smtClean="0">
                <a:solidFill>
                  <a:schemeClr val="bg1"/>
                </a:solidFill>
              </a:rPr>
            </a:br>
            <a:r>
              <a:rPr lang="cy-GB" sz="4000" dirty="0" smtClean="0">
                <a:solidFill>
                  <a:schemeClr val="bg1"/>
                </a:solidFill>
              </a:rPr>
              <a:t>fe'th gynnal ymlaen, </a:t>
            </a:r>
            <a:br>
              <a:rPr lang="cy-GB" sz="4000" dirty="0" smtClean="0">
                <a:solidFill>
                  <a:schemeClr val="bg1"/>
                </a:solidFill>
              </a:rPr>
            </a:br>
            <a:r>
              <a:rPr lang="cy-GB" sz="4000" dirty="0" smtClean="0">
                <a:solidFill>
                  <a:schemeClr val="bg1"/>
                </a:solidFill>
              </a:rPr>
              <a:t>fe'th gynnal ymlaen; </a:t>
            </a:r>
            <a:br>
              <a:rPr lang="cy-GB" sz="4000" dirty="0" smtClean="0">
                <a:solidFill>
                  <a:schemeClr val="bg1"/>
                </a:solidFill>
              </a:rPr>
            </a:br>
            <a:r>
              <a:rPr lang="cy-GB" sz="4000" dirty="0" smtClean="0">
                <a:solidFill>
                  <a:schemeClr val="bg1"/>
                </a:solidFill>
              </a:rPr>
              <a:t>dy galon, wrth ymddiried ynddo, </a:t>
            </a:r>
            <a:br>
              <a:rPr lang="cy-GB" sz="4000" dirty="0" smtClean="0">
                <a:solidFill>
                  <a:schemeClr val="bg1"/>
                </a:solidFill>
              </a:rPr>
            </a:br>
            <a:r>
              <a:rPr lang="cy-GB" sz="4000" dirty="0" smtClean="0">
                <a:solidFill>
                  <a:schemeClr val="bg1"/>
                </a:solidFill>
              </a:rPr>
              <a:t>		a leinw ef â chân. </a:t>
            </a:r>
            <a:br>
              <a:rPr lang="cy-GB" sz="4000" dirty="0" smtClean="0">
                <a:solidFill>
                  <a:schemeClr val="bg1"/>
                </a:solidFill>
              </a:rPr>
            </a:br>
            <a:endParaRPr lang="en-GB" sz="4000" i="1" dirty="0">
              <a:solidFill>
                <a:schemeClr val="bg1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392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1798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510426" y="764704"/>
            <a:ext cx="7238038" cy="4536504"/>
          </a:xfrm>
        </p:spPr>
        <p:txBody>
          <a:bodyPr/>
          <a:lstStyle/>
          <a:p>
            <a:pPr algn="l"/>
            <a:r>
              <a:rPr lang="cy-GB" sz="4000" i="1" dirty="0" smtClean="0">
                <a:solidFill>
                  <a:schemeClr val="bg1"/>
                </a:solidFill>
              </a:rPr>
              <a:t>Pwysa ar ei fraich, </a:t>
            </a:r>
            <a:br>
              <a:rPr lang="cy-GB" sz="4000" i="1" dirty="0" smtClean="0">
                <a:solidFill>
                  <a:schemeClr val="bg1"/>
                </a:solidFill>
              </a:rPr>
            </a:br>
            <a:r>
              <a:rPr lang="cy-GB" sz="4000" i="1" dirty="0" smtClean="0">
                <a:solidFill>
                  <a:schemeClr val="bg1"/>
                </a:solidFill>
              </a:rPr>
              <a:t>(bythol) cred ei gariad mwyn, </a:t>
            </a:r>
            <a:br>
              <a:rPr lang="cy-GB" sz="4000" i="1" dirty="0" smtClean="0">
                <a:solidFill>
                  <a:schemeClr val="bg1"/>
                </a:solidFill>
              </a:rPr>
            </a:br>
            <a:r>
              <a:rPr lang="cy-GB" sz="4000" i="1" dirty="0" smtClean="0">
                <a:solidFill>
                  <a:schemeClr val="bg1"/>
                </a:solidFill>
              </a:rPr>
              <a:t>pwysa ar ei fraich </a:t>
            </a:r>
            <a:br>
              <a:rPr lang="cy-GB" sz="4000" i="1" dirty="0" smtClean="0">
                <a:solidFill>
                  <a:schemeClr val="bg1"/>
                </a:solidFill>
              </a:rPr>
            </a:br>
            <a:r>
              <a:rPr lang="cy-GB" sz="4000" i="1" dirty="0" smtClean="0">
                <a:solidFill>
                  <a:schemeClr val="bg1"/>
                </a:solidFill>
              </a:rPr>
              <a:t>(cans) arni cei dy ddwyn, </a:t>
            </a:r>
            <a:br>
              <a:rPr lang="cy-GB" sz="4000" i="1" dirty="0" smtClean="0">
                <a:solidFill>
                  <a:schemeClr val="bg1"/>
                </a:solidFill>
              </a:rPr>
            </a:br>
            <a:r>
              <a:rPr lang="cy-GB" sz="4000" i="1" dirty="0" smtClean="0">
                <a:solidFill>
                  <a:schemeClr val="bg1"/>
                </a:solidFill>
              </a:rPr>
              <a:t>pwysa ar ei fraich, </a:t>
            </a:r>
            <a:br>
              <a:rPr lang="cy-GB" sz="4000" i="1" dirty="0" smtClean="0">
                <a:solidFill>
                  <a:schemeClr val="bg1"/>
                </a:solidFill>
              </a:rPr>
            </a:br>
            <a:r>
              <a:rPr lang="cy-GB" sz="4000" i="1" dirty="0" smtClean="0">
                <a:solidFill>
                  <a:schemeClr val="bg1"/>
                </a:solidFill>
              </a:rPr>
              <a:t>(O mae) O mae nefol swyn </a:t>
            </a:r>
            <a:br>
              <a:rPr lang="cy-GB" sz="4000" i="1" dirty="0" smtClean="0">
                <a:solidFill>
                  <a:schemeClr val="bg1"/>
                </a:solidFill>
              </a:rPr>
            </a:br>
            <a:r>
              <a:rPr lang="cy-GB" sz="4000" i="1" dirty="0" smtClean="0">
                <a:solidFill>
                  <a:schemeClr val="bg1"/>
                </a:solidFill>
              </a:rPr>
              <a:t>wrth bwyso ar fraich fy Nuw. </a:t>
            </a:r>
            <a:endParaRPr lang="en-GB" sz="4000" i="1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1798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006370" y="648048"/>
            <a:ext cx="7814102" cy="3573040"/>
          </a:xfrm>
        </p:spPr>
        <p:txBody>
          <a:bodyPr/>
          <a:lstStyle/>
          <a:p>
            <a:pPr algn="l"/>
            <a:r>
              <a:rPr lang="cy-GB" sz="4000" dirty="0" smtClean="0">
                <a:solidFill>
                  <a:schemeClr val="bg1"/>
                </a:solidFill>
              </a:rPr>
              <a:t>O rho dy bwys ar freichiau'r Iesu </a:t>
            </a:r>
            <a:br>
              <a:rPr lang="cy-GB" sz="4000" dirty="0" smtClean="0">
                <a:solidFill>
                  <a:schemeClr val="bg1"/>
                </a:solidFill>
              </a:rPr>
            </a:br>
            <a:r>
              <a:rPr lang="cy-GB" sz="4000" dirty="0" smtClean="0">
                <a:solidFill>
                  <a:schemeClr val="bg1"/>
                </a:solidFill>
              </a:rPr>
              <a:t>rhydd olau i'th droed, </a:t>
            </a:r>
            <a:br>
              <a:rPr lang="cy-GB" sz="4000" dirty="0" smtClean="0">
                <a:solidFill>
                  <a:schemeClr val="bg1"/>
                </a:solidFill>
              </a:rPr>
            </a:br>
            <a:r>
              <a:rPr lang="cy-GB" sz="4000" dirty="0" smtClean="0">
                <a:solidFill>
                  <a:schemeClr val="bg1"/>
                </a:solidFill>
              </a:rPr>
              <a:t>rhydd olau i'th droed; </a:t>
            </a:r>
            <a:br>
              <a:rPr lang="cy-GB" sz="4000" dirty="0" smtClean="0">
                <a:solidFill>
                  <a:schemeClr val="bg1"/>
                </a:solidFill>
              </a:rPr>
            </a:br>
            <a:r>
              <a:rPr lang="cy-GB" sz="4000" dirty="0" smtClean="0">
                <a:solidFill>
                  <a:schemeClr val="bg1"/>
                </a:solidFill>
              </a:rPr>
              <a:t>lle bynnag byddo yn dy arwain </a:t>
            </a:r>
            <a:br>
              <a:rPr lang="cy-GB" sz="4000" dirty="0" smtClean="0">
                <a:solidFill>
                  <a:schemeClr val="bg1"/>
                </a:solidFill>
              </a:rPr>
            </a:br>
            <a:r>
              <a:rPr lang="cy-GB" sz="4000" dirty="0" smtClean="0">
                <a:solidFill>
                  <a:schemeClr val="bg1"/>
                </a:solidFill>
              </a:rPr>
              <a:t>		O dilyn yn ddi-oed. </a:t>
            </a:r>
            <a:br>
              <a:rPr lang="cy-GB" sz="4000" dirty="0" smtClean="0">
                <a:solidFill>
                  <a:schemeClr val="bg1"/>
                </a:solidFill>
              </a:rPr>
            </a:br>
            <a:r>
              <a:rPr lang="cy-GB" sz="4000" dirty="0" smtClean="0">
                <a:solidFill>
                  <a:schemeClr val="bg1"/>
                </a:solidFill>
              </a:rPr>
              <a:t/>
            </a:r>
            <a:br>
              <a:rPr lang="cy-GB" sz="4000" dirty="0" smtClean="0">
                <a:solidFill>
                  <a:schemeClr val="bg1"/>
                </a:solidFill>
              </a:rPr>
            </a:br>
            <a:endParaRPr lang="en-GB" sz="4000" i="1" dirty="0">
              <a:solidFill>
                <a:schemeClr val="bg1"/>
              </a:solidFill>
              <a:effectLst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4097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510426" y="764704"/>
            <a:ext cx="7238038" cy="4536504"/>
          </a:xfrm>
        </p:spPr>
        <p:txBody>
          <a:bodyPr/>
          <a:lstStyle/>
          <a:p>
            <a:pPr algn="l"/>
            <a:r>
              <a:rPr lang="cy-GB" sz="4000" i="1" dirty="0" smtClean="0">
                <a:solidFill>
                  <a:schemeClr val="bg1"/>
                </a:solidFill>
              </a:rPr>
              <a:t>Pwysa ar ei fraich, </a:t>
            </a:r>
            <a:br>
              <a:rPr lang="cy-GB" sz="4000" i="1" dirty="0" smtClean="0">
                <a:solidFill>
                  <a:schemeClr val="bg1"/>
                </a:solidFill>
              </a:rPr>
            </a:br>
            <a:r>
              <a:rPr lang="cy-GB" sz="4000" i="1" dirty="0" smtClean="0">
                <a:solidFill>
                  <a:schemeClr val="bg1"/>
                </a:solidFill>
              </a:rPr>
              <a:t>(bythol) cred ei gariad mwyn, </a:t>
            </a:r>
            <a:br>
              <a:rPr lang="cy-GB" sz="4000" i="1" dirty="0" smtClean="0">
                <a:solidFill>
                  <a:schemeClr val="bg1"/>
                </a:solidFill>
              </a:rPr>
            </a:br>
            <a:r>
              <a:rPr lang="cy-GB" sz="4000" i="1" dirty="0" smtClean="0">
                <a:solidFill>
                  <a:schemeClr val="bg1"/>
                </a:solidFill>
              </a:rPr>
              <a:t>pwysa ar ei fraich </a:t>
            </a:r>
            <a:br>
              <a:rPr lang="cy-GB" sz="4000" i="1" dirty="0" smtClean="0">
                <a:solidFill>
                  <a:schemeClr val="bg1"/>
                </a:solidFill>
              </a:rPr>
            </a:br>
            <a:r>
              <a:rPr lang="cy-GB" sz="4000" i="1" dirty="0" smtClean="0">
                <a:solidFill>
                  <a:schemeClr val="bg1"/>
                </a:solidFill>
              </a:rPr>
              <a:t>(cans) arni cei dy ddwyn, </a:t>
            </a:r>
            <a:br>
              <a:rPr lang="cy-GB" sz="4000" i="1" dirty="0" smtClean="0">
                <a:solidFill>
                  <a:schemeClr val="bg1"/>
                </a:solidFill>
              </a:rPr>
            </a:br>
            <a:r>
              <a:rPr lang="cy-GB" sz="4000" i="1" dirty="0" smtClean="0">
                <a:solidFill>
                  <a:schemeClr val="bg1"/>
                </a:solidFill>
              </a:rPr>
              <a:t>pwysa ar ei fraich, </a:t>
            </a:r>
            <a:br>
              <a:rPr lang="cy-GB" sz="4000" i="1" dirty="0" smtClean="0">
                <a:solidFill>
                  <a:schemeClr val="bg1"/>
                </a:solidFill>
              </a:rPr>
            </a:br>
            <a:r>
              <a:rPr lang="cy-GB" sz="4000" i="1" dirty="0" smtClean="0">
                <a:solidFill>
                  <a:schemeClr val="bg1"/>
                </a:solidFill>
              </a:rPr>
              <a:t>(O mae) O mae nefol swyn </a:t>
            </a:r>
            <a:br>
              <a:rPr lang="cy-GB" sz="4000" i="1" dirty="0" smtClean="0">
                <a:solidFill>
                  <a:schemeClr val="bg1"/>
                </a:solidFill>
              </a:rPr>
            </a:br>
            <a:r>
              <a:rPr lang="cy-GB" sz="4000" i="1" dirty="0" smtClean="0">
                <a:solidFill>
                  <a:schemeClr val="bg1"/>
                </a:solidFill>
              </a:rPr>
              <a:t>wrth bwyso ar fraich fy Nuw. </a:t>
            </a:r>
            <a:endParaRPr lang="en-GB" sz="4000" i="1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1798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899592" y="720056"/>
            <a:ext cx="7992888" cy="3933080"/>
          </a:xfrm>
        </p:spPr>
        <p:txBody>
          <a:bodyPr/>
          <a:lstStyle/>
          <a:p>
            <a:pPr algn="l"/>
            <a:r>
              <a:rPr lang="cy-GB" sz="4000" dirty="0" smtClean="0">
                <a:solidFill>
                  <a:schemeClr val="bg1"/>
                </a:solidFill>
              </a:rPr>
              <a:t>O rho dy bwys ar freichiau'r Iesu </a:t>
            </a:r>
            <a:br>
              <a:rPr lang="cy-GB" sz="4000" dirty="0" smtClean="0">
                <a:solidFill>
                  <a:schemeClr val="bg1"/>
                </a:solidFill>
              </a:rPr>
            </a:br>
            <a:r>
              <a:rPr lang="cy-GB" sz="4000" dirty="0" smtClean="0">
                <a:solidFill>
                  <a:schemeClr val="bg1"/>
                </a:solidFill>
              </a:rPr>
              <a:t>d'ofalon i gyd, </a:t>
            </a:r>
            <a:br>
              <a:rPr lang="cy-GB" sz="4000" dirty="0" smtClean="0">
                <a:solidFill>
                  <a:schemeClr val="bg1"/>
                </a:solidFill>
              </a:rPr>
            </a:br>
            <a:r>
              <a:rPr lang="cy-GB" sz="4000" dirty="0" smtClean="0">
                <a:solidFill>
                  <a:schemeClr val="bg1"/>
                </a:solidFill>
              </a:rPr>
              <a:t>d'ofalon i gyd </a:t>
            </a:r>
            <a:br>
              <a:rPr lang="cy-GB" sz="4000" dirty="0" smtClean="0">
                <a:solidFill>
                  <a:schemeClr val="bg1"/>
                </a:solidFill>
              </a:rPr>
            </a:br>
            <a:r>
              <a:rPr lang="cy-GB" sz="4000" dirty="0" smtClean="0">
                <a:solidFill>
                  <a:schemeClr val="bg1"/>
                </a:solidFill>
              </a:rPr>
              <a:t>a'th feichiau trymion dod ar Iesu, </a:t>
            </a:r>
            <a:br>
              <a:rPr lang="cy-GB" sz="4000" dirty="0" smtClean="0">
                <a:solidFill>
                  <a:schemeClr val="bg1"/>
                </a:solidFill>
              </a:rPr>
            </a:br>
            <a:r>
              <a:rPr lang="cy-GB" sz="4000" dirty="0" smtClean="0">
                <a:solidFill>
                  <a:schemeClr val="bg1"/>
                </a:solidFill>
              </a:rPr>
              <a:t>		mae'n cario beichiau'r byd. </a:t>
            </a:r>
            <a:br>
              <a:rPr lang="cy-GB" sz="4000" dirty="0" smtClean="0">
                <a:solidFill>
                  <a:schemeClr val="bg1"/>
                </a:solidFill>
              </a:rPr>
            </a:br>
            <a:r>
              <a:rPr lang="cy-GB" sz="4000" dirty="0" smtClean="0">
                <a:solidFill>
                  <a:schemeClr val="bg1"/>
                </a:solidFill>
              </a:rPr>
              <a:t/>
            </a:r>
            <a:br>
              <a:rPr lang="cy-GB" sz="4000" dirty="0" smtClean="0">
                <a:solidFill>
                  <a:schemeClr val="bg1"/>
                </a:solidFill>
              </a:rPr>
            </a:br>
            <a:endParaRPr lang="en-GB" sz="4000" i="1" dirty="0">
              <a:solidFill>
                <a:schemeClr val="bg1"/>
              </a:solidFill>
              <a:effectLst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7979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510426" y="764704"/>
            <a:ext cx="7238038" cy="4536504"/>
          </a:xfrm>
        </p:spPr>
        <p:txBody>
          <a:bodyPr/>
          <a:lstStyle/>
          <a:p>
            <a:pPr algn="l"/>
            <a:r>
              <a:rPr lang="cy-GB" sz="4000" i="1" dirty="0" smtClean="0">
                <a:solidFill>
                  <a:schemeClr val="bg1"/>
                </a:solidFill>
              </a:rPr>
              <a:t>Pwysa ar ei fraich, </a:t>
            </a:r>
            <a:br>
              <a:rPr lang="cy-GB" sz="4000" i="1" dirty="0" smtClean="0">
                <a:solidFill>
                  <a:schemeClr val="bg1"/>
                </a:solidFill>
              </a:rPr>
            </a:br>
            <a:r>
              <a:rPr lang="cy-GB" sz="4000" i="1" dirty="0" smtClean="0">
                <a:solidFill>
                  <a:schemeClr val="bg1"/>
                </a:solidFill>
              </a:rPr>
              <a:t>(bythol) cred ei gariad mwyn, </a:t>
            </a:r>
            <a:br>
              <a:rPr lang="cy-GB" sz="4000" i="1" dirty="0" smtClean="0">
                <a:solidFill>
                  <a:schemeClr val="bg1"/>
                </a:solidFill>
              </a:rPr>
            </a:br>
            <a:r>
              <a:rPr lang="cy-GB" sz="4000" i="1" dirty="0" smtClean="0">
                <a:solidFill>
                  <a:schemeClr val="bg1"/>
                </a:solidFill>
              </a:rPr>
              <a:t>pwysa ar ei fraich </a:t>
            </a:r>
            <a:br>
              <a:rPr lang="cy-GB" sz="4000" i="1" dirty="0" smtClean="0">
                <a:solidFill>
                  <a:schemeClr val="bg1"/>
                </a:solidFill>
              </a:rPr>
            </a:br>
            <a:r>
              <a:rPr lang="cy-GB" sz="4000" i="1" dirty="0" smtClean="0">
                <a:solidFill>
                  <a:schemeClr val="bg1"/>
                </a:solidFill>
              </a:rPr>
              <a:t>(cans) arni cei dy ddwyn, </a:t>
            </a:r>
            <a:br>
              <a:rPr lang="cy-GB" sz="4000" i="1" dirty="0" smtClean="0">
                <a:solidFill>
                  <a:schemeClr val="bg1"/>
                </a:solidFill>
              </a:rPr>
            </a:br>
            <a:r>
              <a:rPr lang="cy-GB" sz="4000" i="1" dirty="0" smtClean="0">
                <a:solidFill>
                  <a:schemeClr val="bg1"/>
                </a:solidFill>
              </a:rPr>
              <a:t>pwysa ar ei fraich, </a:t>
            </a:r>
            <a:br>
              <a:rPr lang="cy-GB" sz="4000" i="1" dirty="0" smtClean="0">
                <a:solidFill>
                  <a:schemeClr val="bg1"/>
                </a:solidFill>
              </a:rPr>
            </a:br>
            <a:r>
              <a:rPr lang="cy-GB" sz="4000" i="1" dirty="0" smtClean="0">
                <a:solidFill>
                  <a:schemeClr val="bg1"/>
                </a:solidFill>
              </a:rPr>
              <a:t>(O mae) O mae nefol swyn </a:t>
            </a:r>
            <a:br>
              <a:rPr lang="cy-GB" sz="4000" i="1" dirty="0" smtClean="0">
                <a:solidFill>
                  <a:schemeClr val="bg1"/>
                </a:solidFill>
              </a:rPr>
            </a:br>
            <a:r>
              <a:rPr lang="cy-GB" sz="4000" i="1" dirty="0" smtClean="0">
                <a:solidFill>
                  <a:schemeClr val="bg1"/>
                </a:solidFill>
              </a:rPr>
              <a:t>wrth bwyso ar fraich fy Nuw. </a:t>
            </a:r>
            <a:endParaRPr lang="en-GB" sz="4000" i="1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1798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790346" y="576040"/>
            <a:ext cx="7886110" cy="3501032"/>
          </a:xfrm>
        </p:spPr>
        <p:txBody>
          <a:bodyPr/>
          <a:lstStyle/>
          <a:p>
            <a:pPr algn="l"/>
            <a:r>
              <a:rPr lang="cy-GB" sz="4000" dirty="0" smtClean="0">
                <a:solidFill>
                  <a:schemeClr val="bg1"/>
                </a:solidFill>
              </a:rPr>
              <a:t>O rho dy bwys ar freichiau'r Iesu, </a:t>
            </a:r>
            <a:br>
              <a:rPr lang="cy-GB" sz="4000" dirty="0" smtClean="0">
                <a:solidFill>
                  <a:schemeClr val="bg1"/>
                </a:solidFill>
              </a:rPr>
            </a:br>
            <a:r>
              <a:rPr lang="cy-GB" sz="4000" dirty="0" smtClean="0">
                <a:solidFill>
                  <a:schemeClr val="bg1"/>
                </a:solidFill>
              </a:rPr>
              <a:t>dy garu y mae, </a:t>
            </a:r>
            <a:br>
              <a:rPr lang="cy-GB" sz="4000" dirty="0" smtClean="0">
                <a:solidFill>
                  <a:schemeClr val="bg1"/>
                </a:solidFill>
              </a:rPr>
            </a:br>
            <a:r>
              <a:rPr lang="cy-GB" sz="4000" dirty="0" smtClean="0">
                <a:solidFill>
                  <a:schemeClr val="bg1"/>
                </a:solidFill>
              </a:rPr>
              <a:t>dy garu y mae, </a:t>
            </a:r>
            <a:br>
              <a:rPr lang="cy-GB" sz="4000" dirty="0" smtClean="0">
                <a:solidFill>
                  <a:schemeClr val="bg1"/>
                </a:solidFill>
              </a:rPr>
            </a:br>
            <a:r>
              <a:rPr lang="cy-GB" sz="4000" dirty="0" smtClean="0">
                <a:solidFill>
                  <a:schemeClr val="bg1"/>
                </a:solidFill>
              </a:rPr>
              <a:t>nid yw ei galon byth yn oeri </a:t>
            </a:r>
            <a:br>
              <a:rPr lang="cy-GB" sz="4000" dirty="0" smtClean="0">
                <a:solidFill>
                  <a:schemeClr val="bg1"/>
                </a:solidFill>
              </a:rPr>
            </a:br>
            <a:r>
              <a:rPr lang="cy-GB" sz="4000" dirty="0" smtClean="0">
                <a:solidFill>
                  <a:schemeClr val="bg1"/>
                </a:solidFill>
              </a:rPr>
              <a:t>		na'i lygaid yn trymhau. </a:t>
            </a:r>
            <a:br>
              <a:rPr lang="cy-GB" sz="4000" dirty="0" smtClean="0">
                <a:solidFill>
                  <a:schemeClr val="bg1"/>
                </a:solidFill>
              </a:rPr>
            </a:br>
            <a:r>
              <a:rPr lang="cy-GB" sz="4000" dirty="0" smtClean="0">
                <a:solidFill>
                  <a:schemeClr val="bg1"/>
                </a:solidFill>
              </a:rPr>
              <a:t/>
            </a:r>
            <a:br>
              <a:rPr lang="cy-GB" sz="4000" dirty="0" smtClean="0">
                <a:solidFill>
                  <a:schemeClr val="bg1"/>
                </a:solidFill>
              </a:rPr>
            </a:br>
            <a:endParaRPr lang="en-GB" sz="4000" i="1" dirty="0">
              <a:solidFill>
                <a:schemeClr val="bg1"/>
              </a:solidFill>
              <a:effectLst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880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510426" y="764704"/>
            <a:ext cx="7238038" cy="4536504"/>
          </a:xfrm>
        </p:spPr>
        <p:txBody>
          <a:bodyPr/>
          <a:lstStyle/>
          <a:p>
            <a:pPr algn="l"/>
            <a:r>
              <a:rPr lang="cy-GB" sz="4000" i="1" dirty="0" smtClean="0">
                <a:solidFill>
                  <a:schemeClr val="bg1"/>
                </a:solidFill>
              </a:rPr>
              <a:t>Pwysa ar ei fraich, </a:t>
            </a:r>
            <a:br>
              <a:rPr lang="cy-GB" sz="4000" i="1" dirty="0" smtClean="0">
                <a:solidFill>
                  <a:schemeClr val="bg1"/>
                </a:solidFill>
              </a:rPr>
            </a:br>
            <a:r>
              <a:rPr lang="cy-GB" sz="4000" i="1" dirty="0" smtClean="0">
                <a:solidFill>
                  <a:schemeClr val="bg1"/>
                </a:solidFill>
              </a:rPr>
              <a:t>(bythol) cred ei gariad mwyn, </a:t>
            </a:r>
            <a:br>
              <a:rPr lang="cy-GB" sz="4000" i="1" dirty="0" smtClean="0">
                <a:solidFill>
                  <a:schemeClr val="bg1"/>
                </a:solidFill>
              </a:rPr>
            </a:br>
            <a:r>
              <a:rPr lang="cy-GB" sz="4000" i="1" dirty="0" smtClean="0">
                <a:solidFill>
                  <a:schemeClr val="bg1"/>
                </a:solidFill>
              </a:rPr>
              <a:t>pwysa ar ei fraich </a:t>
            </a:r>
            <a:br>
              <a:rPr lang="cy-GB" sz="4000" i="1" dirty="0" smtClean="0">
                <a:solidFill>
                  <a:schemeClr val="bg1"/>
                </a:solidFill>
              </a:rPr>
            </a:br>
            <a:r>
              <a:rPr lang="cy-GB" sz="4000" i="1" dirty="0" smtClean="0">
                <a:solidFill>
                  <a:schemeClr val="bg1"/>
                </a:solidFill>
              </a:rPr>
              <a:t>(cans) arni cei dy ddwyn, </a:t>
            </a:r>
            <a:br>
              <a:rPr lang="cy-GB" sz="4000" i="1" dirty="0" smtClean="0">
                <a:solidFill>
                  <a:schemeClr val="bg1"/>
                </a:solidFill>
              </a:rPr>
            </a:br>
            <a:r>
              <a:rPr lang="cy-GB" sz="4000" i="1" dirty="0" smtClean="0">
                <a:solidFill>
                  <a:schemeClr val="bg1"/>
                </a:solidFill>
              </a:rPr>
              <a:t>pwysa ar ei fraich, </a:t>
            </a:r>
            <a:br>
              <a:rPr lang="cy-GB" sz="4000" i="1" dirty="0" smtClean="0">
                <a:solidFill>
                  <a:schemeClr val="bg1"/>
                </a:solidFill>
              </a:rPr>
            </a:br>
            <a:r>
              <a:rPr lang="cy-GB" sz="4000" i="1" dirty="0" smtClean="0">
                <a:solidFill>
                  <a:schemeClr val="bg1"/>
                </a:solidFill>
              </a:rPr>
              <a:t>(O mae) O mae nefol swyn </a:t>
            </a:r>
            <a:br>
              <a:rPr lang="cy-GB" sz="4000" i="1" dirty="0" smtClean="0">
                <a:solidFill>
                  <a:schemeClr val="bg1"/>
                </a:solidFill>
              </a:rPr>
            </a:br>
            <a:r>
              <a:rPr lang="cy-GB" sz="4000" i="1" dirty="0" smtClean="0">
                <a:solidFill>
                  <a:schemeClr val="bg1"/>
                </a:solidFill>
              </a:rPr>
              <a:t>wrth bwyso ar fraich fy Nuw. </a:t>
            </a:r>
            <a:endParaRPr lang="en-GB" sz="4000" i="1" dirty="0">
              <a:solidFill>
                <a:schemeClr val="bg1"/>
              </a:solidFill>
              <a:effectLst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07704" y="5301208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6" name="TextBox 5"/>
          <p:cNvSpPr txBox="1"/>
          <p:nvPr/>
        </p:nvSpPr>
        <p:spPr>
          <a:xfrm>
            <a:off x="5148064" y="6505599"/>
            <a:ext cx="3744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EDGAR LEWIS, 1895-1936 </a:t>
            </a:r>
            <a:r>
              <a:rPr lang="cy-GB" sz="1400" i="1" dirty="0" err="1" smtClean="0">
                <a:latin typeface="+mj-lt"/>
              </a:rPr>
              <a:t>cyf.</a:t>
            </a:r>
            <a:r>
              <a:rPr lang="cy-GB" sz="1400" i="1" dirty="0" smtClean="0">
                <a:latin typeface="+mj-lt"/>
              </a:rPr>
              <a:t> </a:t>
            </a:r>
            <a:r>
              <a:rPr lang="cy-GB" sz="1400" dirty="0" smtClean="0">
                <a:latin typeface="+mj-lt"/>
              </a:rPr>
              <a:t>ANAD</a:t>
            </a:r>
            <a:endParaRPr lang="cy-GB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798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3856</TotalTime>
  <Words>76</Words>
  <Application>Microsoft Office PowerPoint</Application>
  <PresentationFormat>On-screen Show (4:3)</PresentationFormat>
  <Paragraphs>25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O rho dy bwys ar freichiau'r Iesu,  fe'th gynnal ymlaen,  fe'th gynnal ymlaen;  dy galon, wrth ymddiried ynddo,    a leinw ef â chân.  </vt:lpstr>
      <vt:lpstr>Pwysa ar ei fraich,  (bythol) cred ei gariad mwyn,  pwysa ar ei fraich  (cans) arni cei dy ddwyn,  pwysa ar ei fraich,  (O mae) O mae nefol swyn  wrth bwyso ar fraich fy Nuw. </vt:lpstr>
      <vt:lpstr>O rho dy bwys ar freichiau'r Iesu  rhydd olau i'th droed,  rhydd olau i'th droed;  lle bynnag byddo yn dy arwain    O dilyn yn ddi-oed.   </vt:lpstr>
      <vt:lpstr>Pwysa ar ei fraich,  (bythol) cred ei gariad mwyn,  pwysa ar ei fraich  (cans) arni cei dy ddwyn,  pwysa ar ei fraich,  (O mae) O mae nefol swyn  wrth bwyso ar fraich fy Nuw. </vt:lpstr>
      <vt:lpstr>O rho dy bwys ar freichiau'r Iesu  d'ofalon i gyd,  d'ofalon i gyd  a'th feichiau trymion dod ar Iesu,    mae'n cario beichiau'r byd.   </vt:lpstr>
      <vt:lpstr>Pwysa ar ei fraich,  (bythol) cred ei gariad mwyn,  pwysa ar ei fraich  (cans) arni cei dy ddwyn,  pwysa ar ei fraich,  (O mae) O mae nefol swyn  wrth bwyso ar fraich fy Nuw. </vt:lpstr>
      <vt:lpstr>O rho dy bwys ar freichiau'r Iesu,  dy garu y mae,  dy garu y mae,  nid yw ei galon byth yn oeri    na'i lygaid yn trymhau.   </vt:lpstr>
      <vt:lpstr>Pwysa ar ei fraich,  (bythol) cred ei gariad mwyn,  pwysa ar ei fraich  (cans) arni cei dy ddwyn,  pwysa ar ei fraich,  (O mae) O mae nefol swyn  wrth bwyso ar fraich fy Nuw.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479</cp:revision>
  <dcterms:modified xsi:type="dcterms:W3CDTF">2015-03-19T10:03:30Z</dcterms:modified>
</cp:coreProperties>
</file>