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506" r:id="rId2"/>
    <p:sldId id="509" r:id="rId3"/>
    <p:sldId id="508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3BE40F55-3876-417A-9090-DCFC45C37EDE}" type="slidenum">
              <a:rPr lang="cy-GB" smtClean="0"/>
              <a:pPr/>
              <a:t>1</a:t>
            </a:fld>
            <a:endParaRPr lang="cy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3BE40F55-3876-417A-9090-DCFC45C37EDE}" type="slidenum">
              <a:rPr lang="cy-GB" smtClean="0"/>
              <a:pPr/>
              <a:t>2</a:t>
            </a:fld>
            <a:endParaRPr lang="cy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3BE40F55-3876-417A-9090-DCFC45C37EDE}" type="slidenum">
              <a:rPr lang="cy-GB" smtClean="0"/>
              <a:pPr/>
              <a:t>3</a:t>
            </a:fld>
            <a:endParaRPr lang="cy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53B5-7CB5-4FF2-91D5-DD9AF08154A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04C3-F080-46B8-BF57-ED6E0AC9DE7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755576" y="899472"/>
            <a:ext cx="7776864" cy="3825672"/>
          </a:xfrm>
        </p:spPr>
        <p:txBody>
          <a:bodyPr/>
          <a:lstStyle/>
          <a:p>
            <a:pPr algn="l"/>
            <a:r>
              <a:rPr lang="en-US" sz="4200" dirty="0" smtClean="0">
                <a:solidFill>
                  <a:schemeClr val="accent3"/>
                </a:solidFill>
              </a:rPr>
              <a:t>'Does </a:t>
            </a:r>
            <a:r>
              <a:rPr lang="en-US" sz="4200" dirty="0" err="1" smtClean="0">
                <a:solidFill>
                  <a:schemeClr val="accent3"/>
                </a:solidFill>
              </a:rPr>
              <a:t>gyffelyb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iddo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ef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br>
              <a:rPr lang="en-US" sz="4200" dirty="0" smtClean="0">
                <a:solidFill>
                  <a:schemeClr val="accent3"/>
                </a:solidFill>
              </a:rPr>
            </a:br>
            <a:r>
              <a:rPr lang="en-US" sz="4200" dirty="0" err="1" smtClean="0">
                <a:solidFill>
                  <a:schemeClr val="accent3"/>
                </a:solidFill>
              </a:rPr>
              <a:t>ar</a:t>
            </a:r>
            <a:r>
              <a:rPr lang="en-US" sz="4200" dirty="0" smtClean="0">
                <a:solidFill>
                  <a:schemeClr val="accent3"/>
                </a:solidFill>
              </a:rPr>
              <a:t> y </a:t>
            </a:r>
            <a:r>
              <a:rPr lang="en-US" sz="4200" dirty="0" err="1" smtClean="0">
                <a:solidFill>
                  <a:schemeClr val="accent3"/>
                </a:solidFill>
              </a:rPr>
              <a:t>ddaear</a:t>
            </a:r>
            <a:r>
              <a:rPr lang="en-US" sz="4200" dirty="0" smtClean="0">
                <a:solidFill>
                  <a:schemeClr val="accent3"/>
                </a:solidFill>
              </a:rPr>
              <a:t>, </a:t>
            </a:r>
            <a:r>
              <a:rPr lang="en-US" sz="4200" dirty="0" err="1" smtClean="0">
                <a:solidFill>
                  <a:schemeClr val="accent3"/>
                </a:solidFill>
              </a:rPr>
              <a:t>yn</a:t>
            </a:r>
            <a:r>
              <a:rPr lang="en-US" sz="4200" dirty="0" smtClean="0">
                <a:solidFill>
                  <a:schemeClr val="accent3"/>
                </a:solidFill>
              </a:rPr>
              <a:t> y </a:t>
            </a:r>
            <a:r>
              <a:rPr lang="en-US" sz="4200" dirty="0" err="1" smtClean="0">
                <a:solidFill>
                  <a:schemeClr val="accent3"/>
                </a:solidFill>
              </a:rPr>
              <a:t>nef</a:t>
            </a:r>
            <a:r>
              <a:rPr lang="en-US" sz="4200" dirty="0" smtClean="0">
                <a:solidFill>
                  <a:schemeClr val="accent3"/>
                </a:solidFill>
              </a:rPr>
              <a:t>; </a:t>
            </a:r>
            <a:br>
              <a:rPr lang="en-US" sz="4200" dirty="0" smtClean="0">
                <a:solidFill>
                  <a:schemeClr val="accent3"/>
                </a:solidFill>
              </a:rPr>
            </a:br>
            <a:r>
              <a:rPr lang="en-US" sz="4200" dirty="0" err="1" smtClean="0">
                <a:solidFill>
                  <a:schemeClr val="accent3"/>
                </a:solidFill>
              </a:rPr>
              <a:t>trech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ei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allu</a:t>
            </a:r>
            <a:r>
              <a:rPr lang="en-US" sz="4200" dirty="0" smtClean="0">
                <a:solidFill>
                  <a:schemeClr val="accent3"/>
                </a:solidFill>
              </a:rPr>
              <a:t>, </a:t>
            </a:r>
            <a:r>
              <a:rPr lang="en-US" sz="4200" dirty="0" err="1" smtClean="0">
                <a:solidFill>
                  <a:schemeClr val="accent3"/>
                </a:solidFill>
              </a:rPr>
              <a:t>trech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ei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ras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br>
              <a:rPr lang="en-US" sz="4200" dirty="0" smtClean="0">
                <a:solidFill>
                  <a:schemeClr val="accent3"/>
                </a:solidFill>
              </a:rPr>
            </a:br>
            <a:r>
              <a:rPr lang="en-US" sz="4200" dirty="0" err="1" smtClean="0">
                <a:solidFill>
                  <a:schemeClr val="accent3"/>
                </a:solidFill>
              </a:rPr>
              <a:t>na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dyfnderau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calon</a:t>
            </a:r>
            <a:r>
              <a:rPr lang="en-US" sz="4200" dirty="0" smtClean="0">
                <a:solidFill>
                  <a:schemeClr val="accent3"/>
                </a:solidFill>
              </a:rPr>
              <a:t> gas, </a:t>
            </a:r>
            <a:br>
              <a:rPr lang="en-US" sz="4200" dirty="0" smtClean="0">
                <a:solidFill>
                  <a:schemeClr val="accent3"/>
                </a:solidFill>
              </a:rPr>
            </a:br>
            <a:r>
              <a:rPr lang="en-US" sz="4200" dirty="0" err="1" smtClean="0">
                <a:solidFill>
                  <a:schemeClr val="accent3"/>
                </a:solidFill>
              </a:rPr>
              <a:t>a'i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ffyddlondeb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sydd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yn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fwy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br>
              <a:rPr lang="en-US" sz="4200" dirty="0" smtClean="0">
                <a:solidFill>
                  <a:schemeClr val="accent3"/>
                </a:solidFill>
              </a:rPr>
            </a:br>
            <a:r>
              <a:rPr lang="en-US" sz="4200" dirty="0" smtClean="0">
                <a:solidFill>
                  <a:schemeClr val="accent3"/>
                </a:solidFill>
              </a:rPr>
              <a:t>nag </a:t>
            </a:r>
            <a:r>
              <a:rPr lang="en-US" sz="4200" dirty="0" err="1" smtClean="0">
                <a:solidFill>
                  <a:schemeClr val="accent3"/>
                </a:solidFill>
              </a:rPr>
              <a:t>angheuol</a:t>
            </a:r>
            <a:r>
              <a:rPr lang="en-US" sz="4200" dirty="0" smtClean="0">
                <a:solidFill>
                  <a:schemeClr val="accent3"/>
                </a:solidFill>
              </a:rPr>
              <a:t>, </a:t>
            </a:r>
            <a:r>
              <a:rPr lang="en-US" sz="4200" dirty="0" err="1" smtClean="0">
                <a:solidFill>
                  <a:schemeClr val="accent3"/>
                </a:solidFill>
              </a:rPr>
              <a:t>ddwyfol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glwy</a:t>
            </a:r>
            <a:r>
              <a:rPr lang="en-US" sz="4200" dirty="0" smtClean="0">
                <a:solidFill>
                  <a:schemeClr val="accent3"/>
                </a:solidFill>
              </a:rPr>
              <a:t>'.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370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827584" y="764704"/>
            <a:ext cx="7560840" cy="3825672"/>
          </a:xfrm>
        </p:spPr>
        <p:txBody>
          <a:bodyPr/>
          <a:lstStyle/>
          <a:p>
            <a:pPr algn="l"/>
            <a:r>
              <a:rPr lang="en-US" sz="4200" dirty="0" smtClean="0">
                <a:solidFill>
                  <a:schemeClr val="accent3"/>
                </a:solidFill>
              </a:rPr>
              <a:t>Caned </a:t>
            </a:r>
            <a:r>
              <a:rPr lang="en-US" sz="4200" dirty="0" err="1" smtClean="0">
                <a:solidFill>
                  <a:schemeClr val="accent3"/>
                </a:solidFill>
              </a:rPr>
              <a:t>cenedlaethau'r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byd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br>
              <a:rPr lang="en-US" sz="4200" dirty="0" smtClean="0">
                <a:solidFill>
                  <a:schemeClr val="accent3"/>
                </a:solidFill>
              </a:rPr>
            </a:br>
            <a:r>
              <a:rPr lang="en-US" sz="4200" dirty="0" smtClean="0">
                <a:solidFill>
                  <a:schemeClr val="accent3"/>
                </a:solidFill>
              </a:rPr>
              <a:t>am </a:t>
            </a:r>
            <a:r>
              <a:rPr lang="en-US" sz="4200" dirty="0" err="1" smtClean="0">
                <a:solidFill>
                  <a:schemeClr val="accent3"/>
                </a:solidFill>
              </a:rPr>
              <a:t>ei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enw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mawr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ynghyd</a:t>
            </a:r>
            <a:r>
              <a:rPr lang="en-US" sz="4200" dirty="0" smtClean="0">
                <a:solidFill>
                  <a:schemeClr val="accent3"/>
                </a:solidFill>
              </a:rPr>
              <a:t>; </a:t>
            </a:r>
            <a:br>
              <a:rPr lang="en-US" sz="4200" dirty="0" smtClean="0">
                <a:solidFill>
                  <a:schemeClr val="accent3"/>
                </a:solidFill>
              </a:rPr>
            </a:br>
            <a:r>
              <a:rPr lang="en-US" sz="4200" dirty="0" err="1" smtClean="0">
                <a:solidFill>
                  <a:schemeClr val="accent3"/>
                </a:solidFill>
              </a:rPr>
              <a:t>aed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i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gyrrau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pella'r</a:t>
            </a:r>
            <a:r>
              <a:rPr lang="en-US" sz="4200" dirty="0" smtClean="0">
                <a:solidFill>
                  <a:schemeClr val="accent3"/>
                </a:solidFill>
              </a:rPr>
              <a:t> ne', </a:t>
            </a:r>
            <a:br>
              <a:rPr lang="en-US" sz="4200" dirty="0" smtClean="0">
                <a:solidFill>
                  <a:schemeClr val="accent3"/>
                </a:solidFill>
              </a:rPr>
            </a:br>
            <a:r>
              <a:rPr lang="en-US" sz="4200" dirty="0" err="1" smtClean="0">
                <a:solidFill>
                  <a:schemeClr val="accent3"/>
                </a:solidFill>
              </a:rPr>
              <a:t>aed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i'r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dwyrain</a:t>
            </a:r>
            <a:r>
              <a:rPr lang="en-US" sz="4200" dirty="0" smtClean="0">
                <a:solidFill>
                  <a:schemeClr val="accent3"/>
                </a:solidFill>
              </a:rPr>
              <a:t>, </a:t>
            </a:r>
            <a:r>
              <a:rPr lang="en-US" sz="4200" dirty="0" err="1" smtClean="0">
                <a:solidFill>
                  <a:schemeClr val="accent3"/>
                </a:solidFill>
              </a:rPr>
              <a:t>aed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i'r</a:t>
            </a:r>
            <a:r>
              <a:rPr lang="en-US" sz="4200" dirty="0" smtClean="0">
                <a:solidFill>
                  <a:schemeClr val="accent3"/>
                </a:solidFill>
              </a:rPr>
              <a:t> de; </a:t>
            </a:r>
            <a:br>
              <a:rPr lang="en-US" sz="4200" dirty="0" smtClean="0">
                <a:solidFill>
                  <a:schemeClr val="accent3"/>
                </a:solidFill>
              </a:rPr>
            </a:br>
            <a:r>
              <a:rPr lang="en-US" sz="4200" dirty="0" err="1" smtClean="0">
                <a:solidFill>
                  <a:schemeClr val="accent3"/>
                </a:solidFill>
              </a:rPr>
              <a:t>bloeddied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moroedd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gyda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thir</a:t>
            </a:r>
            <a:r>
              <a:rPr lang="en-US" sz="4200" dirty="0" smtClean="0">
                <a:solidFill>
                  <a:schemeClr val="accent3"/>
                </a:solidFill>
              </a:rPr>
              <a:t/>
            </a:r>
            <a:br>
              <a:rPr lang="en-US" sz="4200" dirty="0" smtClean="0">
                <a:solidFill>
                  <a:schemeClr val="accent3"/>
                </a:solidFill>
              </a:rPr>
            </a:br>
            <a:r>
              <a:rPr lang="en-US" sz="4200" dirty="0" err="1" smtClean="0">
                <a:solidFill>
                  <a:schemeClr val="accent3"/>
                </a:solidFill>
              </a:rPr>
              <a:t>ddyfnder</a:t>
            </a:r>
            <a:r>
              <a:rPr lang="en-US" sz="4200" dirty="0" smtClean="0">
                <a:solidFill>
                  <a:schemeClr val="accent3"/>
                </a:solidFill>
              </a:rPr>
              <a:t> </a:t>
            </a:r>
            <a:r>
              <a:rPr lang="en-US" sz="4200" dirty="0" err="1" smtClean="0">
                <a:solidFill>
                  <a:schemeClr val="accent3"/>
                </a:solidFill>
              </a:rPr>
              <a:t>iachawdwriaeth</a:t>
            </a:r>
            <a:r>
              <a:rPr lang="en-US" sz="4200" dirty="0" smtClean="0">
                <a:solidFill>
                  <a:schemeClr val="accent3"/>
                </a:solidFill>
              </a:rPr>
              <a:t> bur.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080120" y="286868"/>
            <a:ext cx="7596336" cy="4222252"/>
          </a:xfrm>
        </p:spPr>
        <p:txBody>
          <a:bodyPr/>
          <a:lstStyle/>
          <a:p>
            <a:pPr algn="l"/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Na foed </a:t>
            </a:r>
            <a:r>
              <a:rPr lang="cy-GB" sz="4200" dirty="0" err="1" smtClean="0">
                <a:solidFill>
                  <a:schemeClr val="bg1"/>
                </a:solidFill>
                <a:cs typeface="Arial" pitchFamily="34" charset="0"/>
              </a:rPr>
              <a:t>undyn</a:t>
            </a: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 is y rhod 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heb ddatseinio i maes ei glod; 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na foed neb is awyr las 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heb gael prawf o'i nefol ras; 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doed y ddaear fawr yn gron,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yfent </a:t>
            </a: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ddŵr </a:t>
            </a: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y ffynnon hon</a:t>
            </a: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>.</a:t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  <a:t/>
            </a:r>
            <a:br>
              <a:rPr lang="cy-GB" sz="4200" dirty="0" smtClean="0">
                <a:solidFill>
                  <a:schemeClr val="bg1"/>
                </a:solidFill>
                <a:cs typeface="Arial" pitchFamily="34" charset="0"/>
              </a:rPr>
            </a:br>
            <a:endParaRPr lang="en-GB" sz="4200" dirty="0">
              <a:solidFill>
                <a:schemeClr val="bg1"/>
              </a:solidFill>
              <a:effectLst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6474822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 dirty="0" smtClean="0">
                <a:latin typeface="Arial" pitchFamily="34" charset="0"/>
                <a:cs typeface="Arial" pitchFamily="34" charset="0"/>
              </a:rPr>
              <a:t>WILLIAM WILLIAMS, 1717-91 </a:t>
            </a:r>
            <a:br>
              <a:rPr lang="en-GB" sz="1600" dirty="0" smtClean="0">
                <a:latin typeface="Arial" pitchFamily="34" charset="0"/>
                <a:cs typeface="Arial" pitchFamily="34" charset="0"/>
              </a:rPr>
            </a:b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3"/>
          <p:cNvCxnSpPr/>
          <p:nvPr/>
        </p:nvCxnSpPr>
        <p:spPr>
          <a:xfrm>
            <a:off x="1763688" y="472514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2670</TotalTime>
  <Words>26</Words>
  <Application>Microsoft Office PowerPoint</Application>
  <PresentationFormat>On-screen Show (4:3)</PresentationFormat>
  <Paragraphs>10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'Does gyffelyb iddo ef  ar y ddaear, yn y nef;  trech ei allu, trech ei ras  na dyfnderau calon gas,  a'i ffyddlondeb sydd yn fwy  nag angheuol, ddwyfol glwy'.</vt:lpstr>
      <vt:lpstr>Caned cenedlaethau'r byd  am ei enw mawr ynghyd;  aed i gyrrau pella'r ne',  aed i'r dwyrain, aed i'r de;  bloeddied moroedd gyda thir ddyfnder iachawdwriaeth bur.</vt:lpstr>
      <vt:lpstr>Na foed undyn is y rhod  heb ddatseinio i maes ei glod;  na foed neb is awyr las  heb gael prawf o'i nefol ras;  doed y ddaear fawr yn gron, yfent ddŵr y ffynnon hon.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428</cp:revision>
  <dcterms:modified xsi:type="dcterms:W3CDTF">2015-01-31T12:28:23Z</dcterms:modified>
</cp:coreProperties>
</file>