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5"/>
  </p:notesMasterIdLst>
  <p:sldIdLst>
    <p:sldId id="472" r:id="rId2"/>
    <p:sldId id="474" r:id="rId3"/>
    <p:sldId id="473" r:id="rId4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92">
          <p15:clr>
            <a:srgbClr val="A4A3A4"/>
          </p15:clr>
        </p15:guide>
        <p15:guide id="2" pos="192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72" autoAdjust="0"/>
    <p:restoredTop sz="90909" autoAdjust="0"/>
  </p:normalViewPr>
  <p:slideViewPr>
    <p:cSldViewPr>
      <p:cViewPr varScale="1">
        <p:scale>
          <a:sx n="99" d="100"/>
          <a:sy n="99" d="100"/>
        </p:scale>
        <p:origin x="-360" y="-96"/>
      </p:cViewPr>
      <p:guideLst>
        <p:guide orient="horz" pos="192"/>
        <p:guide pos="192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303213"/>
            <a:ext cx="1588" cy="15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5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6992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y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706"/>
            <a:ext cx="2971800" cy="45683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720BC7C-17A1-42AD-81CF-87F7AB2435B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y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706"/>
            <a:ext cx="2971800" cy="45683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720BC7C-17A1-42AD-81CF-87F7AB2435B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y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706"/>
            <a:ext cx="2971800" cy="45683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720BC7C-17A1-42AD-81CF-87F7AB2435B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667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981200"/>
            <a:ext cx="7770813" cy="41132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593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1513" cy="5484813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48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5150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80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219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72253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745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674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5236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4064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75413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60739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ext Box 1"/>
          <p:cNvSpPr txBox="1"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>
              <a:solidFill>
                <a:srgbClr val="FFFF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5" cstate="print"/>
          <a:srcRect b="1535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Picture 5" descr="gig-white-blue.png"/>
          <p:cNvPicPr>
            <a:picLocks noChangeAspect="1"/>
          </p:cNvPicPr>
          <p:nvPr userDrawn="1"/>
        </p:nvPicPr>
        <p:blipFill>
          <a:blip r:embed="rId16" cstate="print"/>
          <a:stretch>
            <a:fillRect/>
          </a:stretch>
        </p:blipFill>
        <p:spPr>
          <a:xfrm>
            <a:off x="35496" y="6021288"/>
            <a:ext cx="1391858" cy="7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782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2pPr>
      <a:lvl3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3pPr>
      <a:lvl4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4pPr>
      <a:lvl5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9pPr>
    </p:titleStyle>
    <p:bodyStyle>
      <a:lvl1pPr marL="341313" indent="-341313" algn="l" defTabSz="449263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»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3"/>
          <p:cNvSpPr txBox="1">
            <a:spLocks noChangeArrowheads="1"/>
          </p:cNvSpPr>
          <p:nvPr/>
        </p:nvSpPr>
        <p:spPr bwMode="auto">
          <a:xfrm>
            <a:off x="900575" y="614293"/>
            <a:ext cx="7991905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200" dirty="0" err="1" smtClean="0">
                <a:latin typeface="+mj-lt"/>
                <a:cs typeface="Arial" pitchFamily="34" charset="0"/>
              </a:rPr>
              <a:t>O'r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fath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gyfaill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ydyw'r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Iesu</a:t>
            </a:r>
            <a:r>
              <a:rPr lang="en-US" sz="4200" dirty="0" smtClean="0">
                <a:latin typeface="+mj-lt"/>
                <a:cs typeface="Arial" pitchFamily="34" charset="0"/>
              </a:rPr>
              <a:t>,</a:t>
            </a:r>
            <a:br>
              <a:rPr lang="en-US" sz="4200" dirty="0" smtClean="0">
                <a:latin typeface="+mj-lt"/>
                <a:cs typeface="Arial" pitchFamily="34" charset="0"/>
              </a:rPr>
            </a:br>
            <a:r>
              <a:rPr lang="en-US" sz="4200" dirty="0" smtClean="0">
                <a:latin typeface="+mj-lt"/>
                <a:cs typeface="Arial" pitchFamily="34" charset="0"/>
              </a:rPr>
              <a:t>	</a:t>
            </a:r>
            <a:r>
              <a:rPr lang="en-US" sz="4200" dirty="0" err="1" smtClean="0">
                <a:latin typeface="+mj-lt"/>
                <a:cs typeface="Arial" pitchFamily="34" charset="0"/>
              </a:rPr>
              <a:t>ffrind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ymhob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ystorom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gref</a:t>
            </a:r>
            <a:r>
              <a:rPr lang="en-US" sz="4200" dirty="0" smtClean="0">
                <a:latin typeface="+mj-lt"/>
                <a:cs typeface="Arial" pitchFamily="34" charset="0"/>
              </a:rPr>
              <a:t>;</a:t>
            </a:r>
            <a:br>
              <a:rPr lang="en-US" sz="4200" dirty="0" smtClean="0">
                <a:latin typeface="+mj-lt"/>
                <a:cs typeface="Arial" pitchFamily="34" charset="0"/>
              </a:rPr>
            </a:br>
            <a:r>
              <a:rPr lang="en-US" sz="4200" dirty="0" err="1" smtClean="0">
                <a:latin typeface="+mj-lt"/>
                <a:cs typeface="Arial" pitchFamily="34" charset="0"/>
              </a:rPr>
              <a:t>O'r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fath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fraint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yw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mynd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â'r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cyfan</a:t>
            </a:r>
            <a:r>
              <a:rPr lang="en-US" sz="4200" dirty="0" smtClean="0">
                <a:latin typeface="+mj-lt"/>
                <a:cs typeface="Arial" pitchFamily="34" charset="0"/>
              </a:rPr>
              <a:t/>
            </a:r>
            <a:br>
              <a:rPr lang="en-US" sz="4200" dirty="0" smtClean="0">
                <a:latin typeface="+mj-lt"/>
                <a:cs typeface="Arial" pitchFamily="34" charset="0"/>
              </a:rPr>
            </a:br>
            <a:r>
              <a:rPr lang="en-US" sz="4200" dirty="0" smtClean="0">
                <a:latin typeface="+mj-lt"/>
                <a:cs typeface="Arial" pitchFamily="34" charset="0"/>
              </a:rPr>
              <a:t>	</a:t>
            </a:r>
            <a:r>
              <a:rPr lang="en-US" sz="4200" dirty="0" err="1" smtClean="0">
                <a:latin typeface="+mj-lt"/>
                <a:cs typeface="Arial" pitchFamily="34" charset="0"/>
              </a:rPr>
              <a:t>yn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ein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gweddi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ato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ef</a:t>
            </a:r>
            <a:r>
              <a:rPr lang="en-US" sz="4200" dirty="0" smtClean="0">
                <a:latin typeface="+mj-lt"/>
                <a:cs typeface="Arial" pitchFamily="34" charset="0"/>
              </a:rPr>
              <a:t>.</a:t>
            </a:r>
            <a:br>
              <a:rPr lang="en-US" sz="4200" dirty="0" smtClean="0">
                <a:latin typeface="+mj-lt"/>
                <a:cs typeface="Arial" pitchFamily="34" charset="0"/>
              </a:rPr>
            </a:br>
            <a:r>
              <a:rPr lang="en-US" sz="4200" dirty="0" err="1" smtClean="0">
                <a:latin typeface="+mj-lt"/>
                <a:cs typeface="Arial" pitchFamily="34" charset="0"/>
              </a:rPr>
              <a:t>O'r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tangnefedd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pur</a:t>
            </a:r>
            <a:r>
              <a:rPr lang="en-US" sz="4200" dirty="0" smtClean="0">
                <a:latin typeface="+mj-lt"/>
                <a:cs typeface="Arial" pitchFamily="34" charset="0"/>
              </a:rPr>
              <a:t> a </a:t>
            </a:r>
            <a:r>
              <a:rPr lang="en-US" sz="4200" dirty="0" err="1" smtClean="0">
                <a:latin typeface="+mj-lt"/>
                <a:cs typeface="Arial" pitchFamily="34" charset="0"/>
              </a:rPr>
              <a:t>gollwn</a:t>
            </a:r>
            <a:r>
              <a:rPr lang="en-US" sz="4200" dirty="0" smtClean="0">
                <a:latin typeface="+mj-lt"/>
                <a:cs typeface="Arial" pitchFamily="34" charset="0"/>
              </a:rPr>
              <a:t>,</a:t>
            </a:r>
            <a:br>
              <a:rPr lang="en-US" sz="4200" dirty="0" smtClean="0">
                <a:latin typeface="+mj-lt"/>
                <a:cs typeface="Arial" pitchFamily="34" charset="0"/>
              </a:rPr>
            </a:br>
            <a:r>
              <a:rPr lang="en-US" sz="4200" dirty="0" smtClean="0">
                <a:latin typeface="+mj-lt"/>
                <a:cs typeface="Arial" pitchFamily="34" charset="0"/>
              </a:rPr>
              <a:t>	</a:t>
            </a:r>
            <a:r>
              <a:rPr lang="en-US" sz="4200" dirty="0" err="1" smtClean="0">
                <a:latin typeface="+mj-lt"/>
                <a:cs typeface="Arial" pitchFamily="34" charset="0"/>
              </a:rPr>
              <a:t>O'r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pryderon</a:t>
            </a:r>
            <a:r>
              <a:rPr lang="en-US" sz="4200" dirty="0" smtClean="0">
                <a:latin typeface="+mj-lt"/>
                <a:cs typeface="Arial" pitchFamily="34" charset="0"/>
              </a:rPr>
              <a:t> 'r</a:t>
            </a:r>
            <a:r>
              <a:rPr lang="cy-GB" sz="4200" dirty="0" smtClean="0">
                <a:latin typeface="+mj-lt"/>
                <a:cs typeface="Arial" pitchFamily="34" charset="0"/>
              </a:rPr>
              <a:t>ŷ</a:t>
            </a:r>
            <a:r>
              <a:rPr lang="en-US" sz="4200" dirty="0" smtClean="0">
                <a:latin typeface="+mj-lt"/>
                <a:cs typeface="Arial" pitchFamily="34" charset="0"/>
              </a:rPr>
              <a:t>m </a:t>
            </a:r>
            <a:r>
              <a:rPr lang="en-US" sz="4200" dirty="0" err="1" smtClean="0">
                <a:latin typeface="+mj-lt"/>
                <a:cs typeface="Arial" pitchFamily="34" charset="0"/>
              </a:rPr>
              <a:t>yn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dwyn</a:t>
            </a:r>
            <a:r>
              <a:rPr lang="en-US" sz="4200" dirty="0" smtClean="0">
                <a:latin typeface="+mj-lt"/>
                <a:cs typeface="Arial" pitchFamily="34" charset="0"/>
              </a:rPr>
              <a:t>,</a:t>
            </a:r>
            <a:br>
              <a:rPr lang="en-US" sz="4200" dirty="0" smtClean="0">
                <a:latin typeface="+mj-lt"/>
                <a:cs typeface="Arial" pitchFamily="34" charset="0"/>
              </a:rPr>
            </a:br>
            <a:r>
              <a:rPr lang="en-US" sz="4200" dirty="0" smtClean="0">
                <a:latin typeface="+mj-lt"/>
                <a:cs typeface="Arial" pitchFamily="34" charset="0"/>
              </a:rPr>
              <a:t>am </a:t>
            </a:r>
            <a:r>
              <a:rPr lang="en-US" sz="4200" dirty="0" err="1" smtClean="0">
                <a:latin typeface="+mj-lt"/>
                <a:cs typeface="Arial" pitchFamily="34" charset="0"/>
              </a:rPr>
              <a:t>na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cheisiwn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fynd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yn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gyson</a:t>
            </a:r>
            <a:r>
              <a:rPr lang="en-US" sz="4200" dirty="0" smtClean="0">
                <a:latin typeface="+mj-lt"/>
                <a:cs typeface="Arial" pitchFamily="34" charset="0"/>
              </a:rPr>
              <a:t/>
            </a:r>
            <a:br>
              <a:rPr lang="en-US" sz="4200" dirty="0" smtClean="0">
                <a:latin typeface="+mj-lt"/>
                <a:cs typeface="Arial" pitchFamily="34" charset="0"/>
              </a:rPr>
            </a:br>
            <a:r>
              <a:rPr lang="en-US" sz="4200" dirty="0" smtClean="0">
                <a:latin typeface="+mj-lt"/>
                <a:cs typeface="Arial" pitchFamily="34" charset="0"/>
              </a:rPr>
              <a:t>	</a:t>
            </a:r>
            <a:r>
              <a:rPr lang="en-US" sz="4200" dirty="0" err="1" smtClean="0">
                <a:latin typeface="+mj-lt"/>
                <a:cs typeface="Arial" pitchFamily="34" charset="0"/>
              </a:rPr>
              <a:t>ato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ef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i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ddweud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ein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cwyn</a:t>
            </a:r>
            <a:r>
              <a:rPr lang="en-US" sz="4200" dirty="0" smtClean="0">
                <a:latin typeface="+mj-lt"/>
                <a:cs typeface="Arial" pitchFamily="34" charset="0"/>
              </a:rPr>
              <a:t>.</a:t>
            </a:r>
            <a:endParaRPr lang="cy-GB" sz="4200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err="1" smtClean="0">
                <a:latin typeface="Arial" pitchFamily="34" charset="0"/>
                <a:cs typeface="Arial" pitchFamily="34" charset="0"/>
              </a:rPr>
              <a:t>Caneuon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1800" dirty="0" err="1" smtClean="0">
                <a:latin typeface="Arial" pitchFamily="34" charset="0"/>
                <a:cs typeface="Arial" pitchFamily="34" charset="0"/>
              </a:rPr>
              <a:t>Ffydd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: 345</a:t>
            </a:r>
            <a:endParaRPr lang="en-GB" sz="1800" dirty="0">
              <a:latin typeface="Arial" pitchFamily="34" charset="0"/>
              <a:cs typeface="Arial" pitchFamily="34" charset="0"/>
            </a:endParaRPr>
          </a:p>
          <a:p>
            <a:endParaRPr lang="cy-GB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2"/>
          <p:cNvSpPr txBox="1">
            <a:spLocks noChangeArrowheads="1"/>
          </p:cNvSpPr>
          <p:nvPr/>
        </p:nvSpPr>
        <p:spPr bwMode="auto">
          <a:xfrm>
            <a:off x="7715250" y="5879594"/>
            <a:ext cx="128587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5000" dirty="0">
                <a:solidFill>
                  <a:schemeClr val="bg1"/>
                </a:solidFill>
                <a:latin typeface="Webdings" pitchFamily="18" charset="2"/>
              </a:rPr>
              <a:t>4</a:t>
            </a:r>
            <a:endParaRPr lang="cy-GB" sz="5000" dirty="0">
              <a:solidFill>
                <a:schemeClr val="bg1"/>
              </a:solidFill>
              <a:latin typeface="Webdings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3"/>
          <p:cNvSpPr txBox="1">
            <a:spLocks noChangeArrowheads="1"/>
          </p:cNvSpPr>
          <p:nvPr/>
        </p:nvSpPr>
        <p:spPr bwMode="auto">
          <a:xfrm>
            <a:off x="900575" y="548680"/>
            <a:ext cx="7991905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200" dirty="0" smtClean="0">
                <a:latin typeface="+mj-lt"/>
                <a:cs typeface="Arial" pitchFamily="34" charset="0"/>
              </a:rPr>
              <a:t>A </a:t>
            </a:r>
            <a:r>
              <a:rPr lang="en-US" sz="4200" dirty="0" err="1" smtClean="0">
                <a:latin typeface="+mj-lt"/>
                <a:cs typeface="Arial" pitchFamily="34" charset="0"/>
              </a:rPr>
              <a:t>oes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gennym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demtasiynau</a:t>
            </a:r>
            <a:r>
              <a:rPr lang="en-US" sz="4200" dirty="0" smtClean="0">
                <a:latin typeface="+mj-lt"/>
                <a:cs typeface="Arial" pitchFamily="34" charset="0"/>
              </a:rPr>
              <a:t>?</a:t>
            </a:r>
            <a:br>
              <a:rPr lang="en-US" sz="4200" dirty="0" smtClean="0">
                <a:latin typeface="+mj-lt"/>
                <a:cs typeface="Arial" pitchFamily="34" charset="0"/>
              </a:rPr>
            </a:br>
            <a:r>
              <a:rPr lang="en-US" sz="4200" dirty="0" smtClean="0">
                <a:latin typeface="+mj-lt"/>
                <a:cs typeface="Arial" pitchFamily="34" charset="0"/>
              </a:rPr>
              <a:t>	A </a:t>
            </a:r>
            <a:r>
              <a:rPr lang="en-US" sz="4200" dirty="0" err="1" smtClean="0">
                <a:latin typeface="+mj-lt"/>
                <a:cs typeface="Arial" pitchFamily="34" charset="0"/>
              </a:rPr>
              <a:t>oes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gofid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mewn</a:t>
            </a:r>
            <a:r>
              <a:rPr lang="en-US" sz="4200" dirty="0" smtClean="0">
                <a:latin typeface="+mj-lt"/>
                <a:cs typeface="Arial" pitchFamily="34" charset="0"/>
              </a:rPr>
              <a:t> un man?</a:t>
            </a:r>
            <a:br>
              <a:rPr lang="en-US" sz="4200" dirty="0" smtClean="0">
                <a:latin typeface="+mj-lt"/>
                <a:cs typeface="Arial" pitchFamily="34" charset="0"/>
              </a:rPr>
            </a:br>
            <a:r>
              <a:rPr lang="en-US" sz="4200" dirty="0" err="1" smtClean="0">
                <a:latin typeface="+mj-lt"/>
                <a:cs typeface="Arial" pitchFamily="34" charset="0"/>
              </a:rPr>
              <a:t>Peidiwn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byth</a:t>
            </a:r>
            <a:r>
              <a:rPr lang="en-US" sz="4200" dirty="0" smtClean="0">
                <a:latin typeface="+mj-lt"/>
                <a:cs typeface="Arial" pitchFamily="34" charset="0"/>
              </a:rPr>
              <a:t> â </a:t>
            </a:r>
            <a:r>
              <a:rPr lang="en-US" sz="4200" dirty="0" err="1" smtClean="0">
                <a:latin typeface="+mj-lt"/>
                <a:cs typeface="Arial" pitchFamily="34" charset="0"/>
              </a:rPr>
              <a:t>digalonni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br>
              <a:rPr lang="en-US" sz="4200" dirty="0" smtClean="0">
                <a:latin typeface="+mj-lt"/>
                <a:cs typeface="Arial" pitchFamily="34" charset="0"/>
              </a:rPr>
            </a:br>
            <a:r>
              <a:rPr lang="en-US" sz="4200" dirty="0" smtClean="0">
                <a:latin typeface="+mj-lt"/>
                <a:cs typeface="Arial" pitchFamily="34" charset="0"/>
              </a:rPr>
              <a:t>	</a:t>
            </a:r>
            <a:r>
              <a:rPr lang="en-US" sz="4200" dirty="0" err="1" smtClean="0">
                <a:latin typeface="+mj-lt"/>
                <a:cs typeface="Arial" pitchFamily="34" charset="0"/>
              </a:rPr>
              <a:t>gwrendy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Iesu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weddi'r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gwan</a:t>
            </a:r>
            <a:r>
              <a:rPr lang="en-US" sz="4200" dirty="0" smtClean="0">
                <a:latin typeface="+mj-lt"/>
                <a:cs typeface="Arial" pitchFamily="34" charset="0"/>
              </a:rPr>
              <a:t>.</a:t>
            </a:r>
            <a:br>
              <a:rPr lang="en-US" sz="4200" dirty="0" smtClean="0">
                <a:latin typeface="+mj-lt"/>
                <a:cs typeface="Arial" pitchFamily="34" charset="0"/>
              </a:rPr>
            </a:br>
            <a:r>
              <a:rPr lang="en-US" sz="4200" dirty="0" err="1" smtClean="0">
                <a:latin typeface="+mj-lt"/>
                <a:cs typeface="Arial" pitchFamily="34" charset="0"/>
              </a:rPr>
              <a:t>Cyfaill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yw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sy'n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dal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yn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ffyddlon</a:t>
            </a:r>
            <a:r>
              <a:rPr lang="en-US" sz="4200" dirty="0" smtClean="0">
                <a:latin typeface="+mj-lt"/>
                <a:cs typeface="Arial" pitchFamily="34" charset="0"/>
              </a:rPr>
              <a:t>, </a:t>
            </a:r>
            <a:br>
              <a:rPr lang="en-US" sz="4200" dirty="0" smtClean="0">
                <a:latin typeface="+mj-lt"/>
                <a:cs typeface="Arial" pitchFamily="34" charset="0"/>
              </a:rPr>
            </a:br>
            <a:r>
              <a:rPr lang="en-US" sz="4200" dirty="0" smtClean="0">
                <a:latin typeface="+mj-lt"/>
                <a:cs typeface="Arial" pitchFamily="34" charset="0"/>
              </a:rPr>
              <a:t>	</a:t>
            </a:r>
            <a:r>
              <a:rPr lang="en-US" sz="4200" dirty="0" err="1" smtClean="0">
                <a:latin typeface="+mj-lt"/>
                <a:cs typeface="Arial" pitchFamily="34" charset="0"/>
              </a:rPr>
              <a:t>cydymdeimlo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mae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â'n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llef</a:t>
            </a:r>
            <a:r>
              <a:rPr lang="en-US" sz="4200" dirty="0" smtClean="0">
                <a:latin typeface="+mj-lt"/>
                <a:cs typeface="Arial" pitchFamily="34" charset="0"/>
              </a:rPr>
              <a:t>,</a:t>
            </a:r>
            <a:br>
              <a:rPr lang="en-US" sz="4200" dirty="0" smtClean="0">
                <a:latin typeface="+mj-lt"/>
                <a:cs typeface="Arial" pitchFamily="34" charset="0"/>
              </a:rPr>
            </a:br>
            <a:r>
              <a:rPr lang="en-US" sz="4200" dirty="0" err="1" smtClean="0">
                <a:latin typeface="+mj-lt"/>
                <a:cs typeface="Arial" pitchFamily="34" charset="0"/>
              </a:rPr>
              <a:t>gŵyr</a:t>
            </a:r>
            <a:r>
              <a:rPr lang="en-US" sz="4200" dirty="0" smtClean="0">
                <a:latin typeface="+mj-lt"/>
                <a:cs typeface="Arial" pitchFamily="34" charset="0"/>
              </a:rPr>
              <a:t> yr </a:t>
            </a:r>
            <a:r>
              <a:rPr lang="en-US" sz="4200" dirty="0" err="1" smtClean="0">
                <a:latin typeface="+mj-lt"/>
                <a:cs typeface="Arial" pitchFamily="34" charset="0"/>
              </a:rPr>
              <a:t>Iesu</a:t>
            </a:r>
            <a:r>
              <a:rPr lang="en-US" sz="4200" dirty="0" smtClean="0">
                <a:latin typeface="+mj-lt"/>
                <a:cs typeface="Arial" pitchFamily="34" charset="0"/>
              </a:rPr>
              <a:t> am </a:t>
            </a:r>
            <a:r>
              <a:rPr lang="en-US" sz="4200" dirty="0" err="1" smtClean="0">
                <a:latin typeface="+mj-lt"/>
                <a:cs typeface="Arial" pitchFamily="34" charset="0"/>
              </a:rPr>
              <a:t>ein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gwendid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br>
              <a:rPr lang="en-US" sz="4200" dirty="0" smtClean="0">
                <a:latin typeface="+mj-lt"/>
                <a:cs typeface="Arial" pitchFamily="34" charset="0"/>
              </a:rPr>
            </a:br>
            <a:r>
              <a:rPr lang="en-US" sz="4200" dirty="0" smtClean="0">
                <a:latin typeface="+mj-lt"/>
                <a:cs typeface="Arial" pitchFamily="34" charset="0"/>
              </a:rPr>
              <a:t>	awn </a:t>
            </a:r>
            <a:r>
              <a:rPr lang="en-US" sz="4200" dirty="0" err="1" smtClean="0">
                <a:latin typeface="+mj-lt"/>
                <a:cs typeface="Arial" pitchFamily="34" charset="0"/>
              </a:rPr>
              <a:t>â'r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cwbwl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ato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ef</a:t>
            </a:r>
            <a:r>
              <a:rPr lang="en-US" sz="4200" dirty="0" smtClean="0">
                <a:latin typeface="+mj-lt"/>
                <a:cs typeface="Arial" pitchFamily="34" charset="0"/>
              </a:rPr>
              <a:t>.</a:t>
            </a:r>
          </a:p>
        </p:txBody>
      </p:sp>
      <p:sp>
        <p:nvSpPr>
          <p:cNvPr id="6" name="TextBox 2"/>
          <p:cNvSpPr txBox="1">
            <a:spLocks noChangeArrowheads="1"/>
          </p:cNvSpPr>
          <p:nvPr/>
        </p:nvSpPr>
        <p:spPr bwMode="auto">
          <a:xfrm>
            <a:off x="7715250" y="5879594"/>
            <a:ext cx="128587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5000" dirty="0">
                <a:solidFill>
                  <a:schemeClr val="bg1"/>
                </a:solidFill>
                <a:latin typeface="Webdings" pitchFamily="18" charset="2"/>
              </a:rPr>
              <a:t>4</a:t>
            </a:r>
            <a:endParaRPr lang="cy-GB" sz="5000" dirty="0">
              <a:solidFill>
                <a:schemeClr val="bg1"/>
              </a:solidFill>
              <a:latin typeface="Webdings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3"/>
          <p:cNvSpPr txBox="1">
            <a:spLocks noChangeArrowheads="1"/>
          </p:cNvSpPr>
          <p:nvPr/>
        </p:nvSpPr>
        <p:spPr bwMode="auto">
          <a:xfrm>
            <a:off x="251520" y="398269"/>
            <a:ext cx="8892479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200" dirty="0" err="1" smtClean="0">
                <a:latin typeface="+mj-lt"/>
                <a:cs typeface="Arial" pitchFamily="34" charset="0"/>
              </a:rPr>
              <a:t>Pwy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sy'n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teimlo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yn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drwmlwythog</a:t>
            </a:r>
            <a:r>
              <a:rPr lang="en-US" sz="4200" dirty="0" smtClean="0">
                <a:latin typeface="+mj-lt"/>
                <a:cs typeface="Arial" pitchFamily="34" charset="0"/>
              </a:rPr>
              <a:t/>
            </a:r>
            <a:br>
              <a:rPr lang="en-US" sz="4200" dirty="0" smtClean="0">
                <a:latin typeface="+mj-lt"/>
                <a:cs typeface="Arial" pitchFamily="34" charset="0"/>
              </a:rPr>
            </a:br>
            <a:r>
              <a:rPr lang="en-US" sz="4200" dirty="0" smtClean="0">
                <a:latin typeface="+mj-lt"/>
                <a:cs typeface="Arial" pitchFamily="34" charset="0"/>
              </a:rPr>
              <a:t>	o </a:t>
            </a:r>
            <a:r>
              <a:rPr lang="en-US" sz="4200" dirty="0" err="1" smtClean="0">
                <a:latin typeface="+mj-lt"/>
                <a:cs typeface="Arial" pitchFamily="34" charset="0"/>
              </a:rPr>
              <a:t>dan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faich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euogrwydd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cas</a:t>
            </a:r>
            <a:r>
              <a:rPr lang="en-US" sz="4200" dirty="0" smtClean="0">
                <a:latin typeface="+mj-lt"/>
                <a:cs typeface="Arial" pitchFamily="34" charset="0"/>
              </a:rPr>
              <a:t>?</a:t>
            </a:r>
            <a:br>
              <a:rPr lang="en-US" sz="4200" dirty="0" smtClean="0">
                <a:latin typeface="+mj-lt"/>
                <a:cs typeface="Arial" pitchFamily="34" charset="0"/>
              </a:rPr>
            </a:br>
            <a:r>
              <a:rPr lang="en-US" sz="4200" dirty="0" err="1" smtClean="0">
                <a:latin typeface="+mj-lt"/>
                <a:cs typeface="Arial" pitchFamily="34" charset="0"/>
              </a:rPr>
              <a:t>Iesu'n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unig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yw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ein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noddfa</a:t>
            </a:r>
            <a:r>
              <a:rPr lang="en-US" sz="4200" dirty="0" smtClean="0">
                <a:latin typeface="+mj-lt"/>
                <a:cs typeface="Arial" pitchFamily="34" charset="0"/>
              </a:rPr>
              <a:t> -</a:t>
            </a:r>
            <a:br>
              <a:rPr lang="en-US" sz="4200" dirty="0" smtClean="0">
                <a:latin typeface="+mj-lt"/>
                <a:cs typeface="Arial" pitchFamily="34" charset="0"/>
              </a:rPr>
            </a:br>
            <a:r>
              <a:rPr lang="en-US" sz="4200" dirty="0" smtClean="0">
                <a:latin typeface="+mj-lt"/>
                <a:cs typeface="Arial" pitchFamily="34" charset="0"/>
              </a:rPr>
              <a:t>	awn </a:t>
            </a:r>
            <a:r>
              <a:rPr lang="en-US" sz="4200" dirty="0" err="1" smtClean="0">
                <a:latin typeface="+mj-lt"/>
                <a:cs typeface="Arial" pitchFamily="34" charset="0"/>
              </a:rPr>
              <a:t>â'n</a:t>
            </a:r>
            <a:r>
              <a:rPr lang="en-US" sz="4200" dirty="0" smtClean="0">
                <a:latin typeface="+mj-lt"/>
                <a:cs typeface="Arial" pitchFamily="34" charset="0"/>
              </a:rPr>
              <a:t> cri at </a:t>
            </a:r>
            <a:r>
              <a:rPr lang="en-US" sz="4200" dirty="0" err="1" smtClean="0">
                <a:latin typeface="+mj-lt"/>
                <a:cs typeface="Arial" pitchFamily="34" charset="0"/>
              </a:rPr>
              <a:t>orsedd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gras</a:t>
            </a:r>
            <a:r>
              <a:rPr lang="en-US" sz="4200" dirty="0" smtClean="0">
                <a:latin typeface="+mj-lt"/>
                <a:cs typeface="Arial" pitchFamily="34" charset="0"/>
              </a:rPr>
              <a:t>.</a:t>
            </a:r>
            <a:br>
              <a:rPr lang="en-US" sz="4200" dirty="0" smtClean="0">
                <a:latin typeface="+mj-lt"/>
                <a:cs typeface="Arial" pitchFamily="34" charset="0"/>
              </a:rPr>
            </a:br>
            <a:r>
              <a:rPr lang="en-US" sz="4200" dirty="0" smtClean="0">
                <a:latin typeface="+mj-lt"/>
                <a:cs typeface="Arial" pitchFamily="34" charset="0"/>
              </a:rPr>
              <a:t>A </a:t>
            </a:r>
            <a:r>
              <a:rPr lang="en-US" sz="4200" dirty="0" err="1" smtClean="0">
                <a:latin typeface="+mj-lt"/>
                <a:cs typeface="Arial" pitchFamily="34" charset="0"/>
              </a:rPr>
              <a:t>oes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ffrindiau'n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cefnu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arnat</a:t>
            </a:r>
            <a:r>
              <a:rPr lang="en-US" sz="4200" dirty="0" smtClean="0">
                <a:latin typeface="+mj-lt"/>
                <a:cs typeface="Arial" pitchFamily="34" charset="0"/>
              </a:rPr>
              <a:t>?</a:t>
            </a:r>
            <a:br>
              <a:rPr lang="en-US" sz="4200" dirty="0" smtClean="0">
                <a:latin typeface="+mj-lt"/>
                <a:cs typeface="Arial" pitchFamily="34" charset="0"/>
              </a:rPr>
            </a:br>
            <a:r>
              <a:rPr lang="en-US" sz="4200" dirty="0" smtClean="0">
                <a:latin typeface="+mj-lt"/>
                <a:cs typeface="Arial" pitchFamily="34" charset="0"/>
              </a:rPr>
              <a:t>	</a:t>
            </a:r>
            <a:r>
              <a:rPr lang="en-US" sz="4200" dirty="0" err="1" smtClean="0">
                <a:latin typeface="+mj-lt"/>
                <a:cs typeface="Arial" pitchFamily="34" charset="0"/>
              </a:rPr>
              <a:t>Dwed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dy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gŵyn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wrth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Frenin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hedd</a:t>
            </a:r>
            <a:r>
              <a:rPr lang="en-US" sz="4200" dirty="0" smtClean="0">
                <a:latin typeface="+mj-lt"/>
                <a:cs typeface="Arial" pitchFamily="34" charset="0"/>
              </a:rPr>
              <a:t>:</a:t>
            </a:r>
            <a:br>
              <a:rPr lang="en-US" sz="4200" dirty="0" smtClean="0">
                <a:latin typeface="+mj-lt"/>
                <a:cs typeface="Arial" pitchFamily="34" charset="0"/>
              </a:rPr>
            </a:br>
            <a:r>
              <a:rPr lang="en-US" sz="4200" dirty="0" err="1" smtClean="0">
                <a:latin typeface="+mj-lt"/>
                <a:cs typeface="Arial" pitchFamily="34" charset="0"/>
              </a:rPr>
              <a:t>yn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ei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freichiau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cei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dawelwch</a:t>
            </a:r>
            <a:r>
              <a:rPr lang="en-US" sz="4200" dirty="0" smtClean="0">
                <a:latin typeface="+mj-lt"/>
                <a:cs typeface="Arial" pitchFamily="34" charset="0"/>
              </a:rPr>
              <a:t/>
            </a:r>
            <a:br>
              <a:rPr lang="en-US" sz="4200" dirty="0" smtClean="0">
                <a:latin typeface="+mj-lt"/>
                <a:cs typeface="Arial" pitchFamily="34" charset="0"/>
              </a:rPr>
            </a:br>
            <a:r>
              <a:rPr lang="en-US" sz="4200" dirty="0" smtClean="0">
                <a:latin typeface="+mj-lt"/>
                <a:cs typeface="Arial" pitchFamily="34" charset="0"/>
              </a:rPr>
              <a:t>	a </a:t>
            </a:r>
            <a:r>
              <a:rPr lang="en-US" sz="4200" dirty="0" err="1" smtClean="0">
                <a:latin typeface="+mj-lt"/>
                <a:cs typeface="Arial" pitchFamily="34" charset="0"/>
              </a:rPr>
              <a:t>diddanwch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yn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ei</a:t>
            </a:r>
            <a:r>
              <a:rPr lang="en-US" sz="4200" dirty="0" smtClean="0">
                <a:latin typeface="+mj-lt"/>
                <a:cs typeface="Arial" pitchFamily="34" charset="0"/>
              </a:rPr>
              <a:t> </a:t>
            </a:r>
            <a:r>
              <a:rPr lang="en-US" sz="4200" dirty="0" err="1" smtClean="0">
                <a:latin typeface="+mj-lt"/>
                <a:cs typeface="Arial" pitchFamily="34" charset="0"/>
              </a:rPr>
              <a:t>wedd</a:t>
            </a:r>
            <a:r>
              <a:rPr lang="en-US" sz="4200" dirty="0" smtClean="0">
                <a:latin typeface="+mj-lt"/>
                <a:cs typeface="Arial" pitchFamily="34" charset="0"/>
              </a:rPr>
              <a:t>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806476" y="5661248"/>
            <a:ext cx="5357812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203848" y="6453336"/>
            <a:ext cx="59046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latin typeface="Arial" pitchFamily="34" charset="0"/>
                <a:cs typeface="Arial" pitchFamily="34" charset="0"/>
              </a:rPr>
              <a:t>JOSEPH SCRIVEN, 1819-86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cyf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. NANTLAIS,1874-1959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obaith i gymru">
      <a:majorFont>
        <a:latin typeface="Arial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2429</TotalTime>
  <Words>32</Words>
  <Application>Microsoft Office PowerPoint</Application>
  <PresentationFormat>On-screen Show (4:3)</PresentationFormat>
  <Paragraphs>10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Design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</dc:creator>
  <cp:lastModifiedBy>G Jenkins</cp:lastModifiedBy>
  <cp:revision>363</cp:revision>
  <dcterms:modified xsi:type="dcterms:W3CDTF">2015-03-09T10:55:09Z</dcterms:modified>
</cp:coreProperties>
</file>