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60" r:id="rId2"/>
    <p:sldId id="46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FA417B-715A-493C-BBA7-F54560E10198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631F78-E70D-45DE-A39D-72EA55D300F1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1078409" y="692696"/>
            <a:ext cx="795808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ffynnon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bywyd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bywyd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dedwydd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barhau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rhyw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gysur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is y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nefoedd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ynot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hun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all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croes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gwae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chystudd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wneuthur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niwed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iddynt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hwy</a:t>
            </a:r>
            <a:br>
              <a:rPr 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gafodd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nerth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wneud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noddfa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ddwyfol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farwol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glwy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'.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336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539552" y="479454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sz="4200" dirty="0" err="1" smtClean="0">
                <a:latin typeface="+mj-lt"/>
                <a:cs typeface="Arial" pitchFamily="34" charset="0"/>
              </a:rPr>
              <a:t>Dring</a:t>
            </a:r>
            <a:r>
              <a:rPr lang="en-US" sz="4200" dirty="0" smtClean="0">
                <a:latin typeface="+mj-lt"/>
                <a:cs typeface="Arial" pitchFamily="34" charset="0"/>
              </a:rPr>
              <a:t>, </a:t>
            </a:r>
            <a:r>
              <a:rPr lang="en-US" sz="4200" dirty="0" err="1" smtClean="0">
                <a:latin typeface="+mj-lt"/>
                <a:cs typeface="Arial" pitchFamily="34" charset="0"/>
              </a:rPr>
              <a:t>fy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enaid</a:t>
            </a:r>
            <a:r>
              <a:rPr lang="en-US" sz="4200" dirty="0" smtClean="0">
                <a:latin typeface="+mj-lt"/>
                <a:cs typeface="Arial" pitchFamily="34" charset="0"/>
              </a:rPr>
              <a:t>, </a:t>
            </a:r>
            <a:r>
              <a:rPr lang="en-US" sz="4200" dirty="0" err="1" smtClean="0">
                <a:latin typeface="+mj-lt"/>
                <a:cs typeface="Arial" pitchFamily="34" charset="0"/>
              </a:rPr>
              <a:t>i'th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orffwysfa</a:t>
            </a:r>
            <a:r>
              <a:rPr lang="en-US" sz="4200" dirty="0" smtClean="0">
                <a:latin typeface="+mj-lt"/>
                <a:cs typeface="Arial" pitchFamily="34" charset="0"/>
              </a:rPr>
              <a:t/>
            </a:r>
            <a:br>
              <a:rPr lang="en-US" sz="4200" dirty="0" smtClean="0">
                <a:latin typeface="+mj-lt"/>
                <a:cs typeface="Arial" pitchFamily="34" charset="0"/>
              </a:rPr>
            </a:br>
            <a:r>
              <a:rPr lang="en-US" sz="4200" dirty="0" smtClean="0">
                <a:latin typeface="+mj-lt"/>
                <a:cs typeface="Arial" pitchFamily="34" charset="0"/>
              </a:rPr>
              <a:t>	</a:t>
            </a:r>
            <a:r>
              <a:rPr lang="en-US" sz="4200" dirty="0" smtClean="0">
                <a:latin typeface="+mj-lt"/>
                <a:cs typeface="Arial" pitchFamily="34" charset="0"/>
              </a:rPr>
              <a:t>	</a:t>
            </a:r>
            <a:r>
              <a:rPr lang="en-US" sz="4200" dirty="0" err="1" smtClean="0">
                <a:latin typeface="+mj-lt"/>
                <a:cs typeface="Arial" pitchFamily="34" charset="0"/>
              </a:rPr>
              <a:t>uwch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smtClean="0">
                <a:latin typeface="+mj-lt"/>
                <a:cs typeface="Arial" pitchFamily="34" charset="0"/>
              </a:rPr>
              <a:t>y </a:t>
            </a:r>
            <a:r>
              <a:rPr lang="en-US" sz="4200" dirty="0" err="1" smtClean="0">
                <a:latin typeface="+mj-lt"/>
                <a:cs typeface="Arial" pitchFamily="34" charset="0"/>
              </a:rPr>
              <a:t>gwynt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tymhestlog</a:t>
            </a:r>
            <a:r>
              <a:rPr lang="en-US" sz="4200" dirty="0" smtClean="0">
                <a:latin typeface="+mj-lt"/>
                <a:cs typeface="Arial" pitchFamily="34" charset="0"/>
              </a:rPr>
              <a:t>, </a:t>
            </a:r>
            <a:r>
              <a:rPr lang="en-US" sz="4200" dirty="0" err="1" smtClean="0">
                <a:latin typeface="+mj-lt"/>
                <a:cs typeface="Arial" pitchFamily="34" charset="0"/>
              </a:rPr>
              <a:t>oer</a:t>
            </a:r>
            <a:r>
              <a:rPr lang="en-US" sz="4200" dirty="0" smtClean="0">
                <a:latin typeface="+mj-lt"/>
                <a:cs typeface="Arial" pitchFamily="34" charset="0"/>
              </a:rPr>
              <a:t>, </a:t>
            </a:r>
            <a:br>
              <a:rPr lang="en-US" sz="4200" dirty="0" smtClean="0">
                <a:latin typeface="+mj-lt"/>
                <a:cs typeface="Arial" pitchFamily="34" charset="0"/>
              </a:rPr>
            </a:br>
            <a:r>
              <a:rPr lang="en-US" sz="4200" dirty="0" err="1" smtClean="0">
                <a:latin typeface="+mj-lt"/>
                <a:cs typeface="Arial" pitchFamily="34" charset="0"/>
              </a:rPr>
              <a:t>maes</a:t>
            </a:r>
            <a:r>
              <a:rPr lang="en-US" sz="4200" dirty="0" smtClean="0">
                <a:latin typeface="+mj-lt"/>
                <a:cs typeface="Arial" pitchFamily="34" charset="0"/>
              </a:rPr>
              <a:t> o </a:t>
            </a:r>
            <a:r>
              <a:rPr lang="en-US" sz="4200" dirty="0" err="1" smtClean="0">
                <a:latin typeface="+mj-lt"/>
                <a:cs typeface="Arial" pitchFamily="34" charset="0"/>
              </a:rPr>
              <a:t>sŵn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rhuadau'r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llewod</a:t>
            </a:r>
            <a:r>
              <a:rPr lang="en-US" sz="4200" dirty="0" smtClean="0">
                <a:latin typeface="+mj-lt"/>
                <a:cs typeface="Arial" pitchFamily="34" charset="0"/>
              </a:rPr>
              <a:t>,</a:t>
            </a:r>
            <a:br>
              <a:rPr lang="en-US" sz="4200" dirty="0" smtClean="0">
                <a:latin typeface="+mj-lt"/>
                <a:cs typeface="Arial" pitchFamily="34" charset="0"/>
              </a:rPr>
            </a:br>
            <a:r>
              <a:rPr lang="en-US" sz="4200" dirty="0" smtClean="0">
                <a:latin typeface="+mj-lt"/>
                <a:cs typeface="Arial" pitchFamily="34" charset="0"/>
              </a:rPr>
              <a:t>	</a:t>
            </a:r>
            <a:r>
              <a:rPr lang="en-US" sz="4200" dirty="0" smtClean="0">
                <a:latin typeface="+mj-lt"/>
                <a:cs typeface="Arial" pitchFamily="34" charset="0"/>
              </a:rPr>
              <a:t>	</a:t>
            </a:r>
            <a:r>
              <a:rPr lang="en-US" sz="4200" dirty="0" err="1" smtClean="0">
                <a:latin typeface="+mj-lt"/>
                <a:cs typeface="Arial" pitchFamily="34" charset="0"/>
              </a:rPr>
              <a:t>maes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smtClean="0">
                <a:latin typeface="+mj-lt"/>
                <a:cs typeface="Arial" pitchFamily="34" charset="0"/>
              </a:rPr>
              <a:t>o </a:t>
            </a:r>
            <a:r>
              <a:rPr lang="en-US" sz="4200" dirty="0" err="1" smtClean="0">
                <a:latin typeface="+mj-lt"/>
                <a:cs typeface="Arial" pitchFamily="34" charset="0"/>
              </a:rPr>
              <a:t>gyrraedd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tonnau'r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môr</a:t>
            </a:r>
            <a:r>
              <a:rPr lang="en-US" sz="4200" dirty="0" smtClean="0">
                <a:latin typeface="+mj-lt"/>
                <a:cs typeface="Arial" pitchFamily="34" charset="0"/>
              </a:rPr>
              <a:t>;</a:t>
            </a:r>
            <a:br>
              <a:rPr lang="en-US" sz="4200" dirty="0" smtClean="0">
                <a:latin typeface="+mj-lt"/>
                <a:cs typeface="Arial" pitchFamily="34" charset="0"/>
              </a:rPr>
            </a:br>
            <a:r>
              <a:rPr lang="en-US" sz="4200" dirty="0" smtClean="0">
                <a:latin typeface="+mj-lt"/>
                <a:cs typeface="Arial" pitchFamily="34" charset="0"/>
              </a:rPr>
              <a:t>mi </a:t>
            </a:r>
            <a:r>
              <a:rPr lang="en-US" sz="4200" dirty="0" err="1" smtClean="0">
                <a:latin typeface="+mj-lt"/>
                <a:cs typeface="Arial" pitchFamily="34" charset="0"/>
              </a:rPr>
              <a:t>gaf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yno</a:t>
            </a:r>
            <a:r>
              <a:rPr lang="en-US" sz="4200" dirty="0" smtClean="0">
                <a:latin typeface="+mj-lt"/>
                <a:cs typeface="Arial" pitchFamily="34" charset="0"/>
              </a:rPr>
              <a:t>, </a:t>
            </a:r>
            <a:r>
              <a:rPr lang="en-US" sz="4200" dirty="0" err="1" smtClean="0">
                <a:latin typeface="+mj-lt"/>
                <a:cs typeface="Arial" pitchFamily="34" charset="0"/>
              </a:rPr>
              <a:t>dan</a:t>
            </a:r>
            <a:r>
              <a:rPr lang="en-US" sz="4200" dirty="0" smtClean="0">
                <a:latin typeface="+mj-lt"/>
                <a:cs typeface="Arial" pitchFamily="34" charset="0"/>
              </a:rPr>
              <a:t> bob blinder,</a:t>
            </a:r>
            <a:br>
              <a:rPr lang="en-US" sz="4200" dirty="0" smtClean="0">
                <a:latin typeface="+mj-lt"/>
                <a:cs typeface="Arial" pitchFamily="34" charset="0"/>
              </a:rPr>
            </a:br>
            <a:r>
              <a:rPr lang="en-US" sz="4200" dirty="0" smtClean="0">
                <a:latin typeface="+mj-lt"/>
                <a:cs typeface="Arial" pitchFamily="34" charset="0"/>
              </a:rPr>
              <a:t>	</a:t>
            </a:r>
            <a:r>
              <a:rPr lang="en-US" sz="4200" dirty="0" smtClean="0">
                <a:latin typeface="+mj-lt"/>
                <a:cs typeface="Arial" pitchFamily="34" charset="0"/>
              </a:rPr>
              <a:t>	</a:t>
            </a:r>
            <a:r>
              <a:rPr lang="en-US" sz="4200" dirty="0" err="1" smtClean="0">
                <a:latin typeface="+mj-lt"/>
                <a:cs typeface="Arial" pitchFamily="34" charset="0"/>
              </a:rPr>
              <a:t>hyfryd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dreulio</a:t>
            </a:r>
            <a:r>
              <a:rPr lang="en-US" sz="4200" dirty="0" smtClean="0">
                <a:latin typeface="+mj-lt"/>
                <a:cs typeface="Arial" pitchFamily="34" charset="0"/>
              </a:rPr>
              <a:t> '</a:t>
            </a:r>
            <a:r>
              <a:rPr lang="en-US" sz="4200" dirty="0" err="1" smtClean="0">
                <a:latin typeface="+mj-lt"/>
                <a:cs typeface="Arial" pitchFamily="34" charset="0"/>
              </a:rPr>
              <a:t>nyddiau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i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maes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br>
              <a:rPr lang="en-US" sz="4200" dirty="0" smtClean="0">
                <a:latin typeface="+mj-lt"/>
                <a:cs typeface="Arial" pitchFamily="34" charset="0"/>
              </a:rPr>
            </a:br>
            <a:r>
              <a:rPr lang="en-US" sz="4200" dirty="0" err="1" smtClean="0">
                <a:latin typeface="+mj-lt"/>
                <a:cs typeface="Arial" pitchFamily="34" charset="0"/>
              </a:rPr>
              <a:t>heb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gael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briw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na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chlais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nac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archoll</a:t>
            </a:r>
            <a:r>
              <a:rPr lang="en-US" sz="4200" dirty="0" smtClean="0">
                <a:latin typeface="+mj-lt"/>
                <a:cs typeface="Arial" pitchFamily="34" charset="0"/>
              </a:rPr>
              <a:t/>
            </a:r>
            <a:br>
              <a:rPr lang="en-US" sz="4200" dirty="0" smtClean="0">
                <a:latin typeface="+mj-lt"/>
                <a:cs typeface="Arial" pitchFamily="34" charset="0"/>
              </a:rPr>
            </a:br>
            <a:r>
              <a:rPr lang="en-US" sz="4200" dirty="0" smtClean="0">
                <a:latin typeface="+mj-lt"/>
                <a:cs typeface="Arial" pitchFamily="34" charset="0"/>
              </a:rPr>
              <a:t>	</a:t>
            </a:r>
            <a:r>
              <a:rPr lang="en-US" sz="4200" dirty="0" smtClean="0">
                <a:latin typeface="+mj-lt"/>
                <a:cs typeface="Arial" pitchFamily="34" charset="0"/>
              </a:rPr>
              <a:t>	</a:t>
            </a:r>
            <a:r>
              <a:rPr lang="en-US" sz="4200" dirty="0" err="1" smtClean="0">
                <a:latin typeface="+mj-lt"/>
                <a:cs typeface="Arial" pitchFamily="34" charset="0"/>
              </a:rPr>
              <a:t>gan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smtClean="0">
                <a:latin typeface="+mj-lt"/>
                <a:cs typeface="Arial" pitchFamily="34" charset="0"/>
              </a:rPr>
              <a:t>neb </a:t>
            </a:r>
            <a:r>
              <a:rPr lang="en-US" sz="4200" dirty="0" err="1" smtClean="0">
                <a:latin typeface="+mj-lt"/>
                <a:cs typeface="Arial" pitchFamily="34" charset="0"/>
              </a:rPr>
              <a:t>rhyw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elynion</a:t>
            </a:r>
            <a:r>
              <a:rPr lang="en-US" sz="4200" dirty="0" smtClean="0">
                <a:latin typeface="+mj-lt"/>
                <a:cs typeface="Arial" pitchFamily="34" charset="0"/>
              </a:rPr>
              <a:t> </a:t>
            </a:r>
            <a:r>
              <a:rPr lang="en-US" sz="4200" dirty="0" err="1" smtClean="0">
                <a:latin typeface="+mj-lt"/>
                <a:cs typeface="Arial" pitchFamily="34" charset="0"/>
              </a:rPr>
              <a:t>cas</a:t>
            </a:r>
            <a:r>
              <a:rPr lang="en-US" sz="4200" dirty="0" smtClean="0">
                <a:latin typeface="+mj-lt"/>
                <a:cs typeface="Arial" pitchFamily="34" charset="0"/>
              </a:rPr>
              <a:t>.</a:t>
            </a:r>
            <a:endParaRPr lang="en-US" sz="4200" dirty="0" smtClean="0">
              <a:latin typeface="+mj-lt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6536377"/>
            <a:ext cx="61252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WILLIAM WILLIAMS, 1717-91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78446" y="5949280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1354</TotalTime>
  <Words>25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342</cp:revision>
  <dcterms:modified xsi:type="dcterms:W3CDTF">2015-01-30T14:32:15Z</dcterms:modified>
</cp:coreProperties>
</file>