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4"/>
  </p:notesMasterIdLst>
  <p:sldIdLst>
    <p:sldId id="427" r:id="rId2"/>
    <p:sldId id="430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72" autoAdjust="0"/>
    <p:restoredTop sz="90909" autoAdjust="0"/>
  </p:normalViewPr>
  <p:slideViewPr>
    <p:cSldViewPr>
      <p:cViewPr varScale="1">
        <p:scale>
          <a:sx n="98" d="100"/>
          <a:sy n="98" d="100"/>
        </p:scale>
        <p:origin x="-420" y="-108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EBF5033-23B1-4F2A-8E43-1063DADD49C9}" type="slidenum">
              <a:rPr lang="en-US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7F297B1-2FC6-4DA5-A189-DB099F2786C6}" type="slidenum">
              <a:rPr lang="en-US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6280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021288"/>
            <a:ext cx="1391858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4"/>
          <p:cNvSpPr>
            <a:spLocks noChangeArrowheads="1"/>
          </p:cNvSpPr>
          <p:nvPr/>
        </p:nvSpPr>
        <p:spPr bwMode="auto">
          <a:xfrm>
            <a:off x="1187822" y="620688"/>
            <a:ext cx="691257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42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en-US" altLang="en-US" sz="4200" dirty="0" err="1" smtClean="0">
                <a:latin typeface="Arial" pitchFamily="34" charset="0"/>
                <a:cs typeface="Arial" pitchFamily="34" charset="0"/>
              </a:rPr>
              <a:t>tyred</a:t>
            </a:r>
            <a:r>
              <a:rPr lang="en-US" altLang="en-US" sz="4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en-US" sz="4200" dirty="0" err="1" smtClean="0">
                <a:latin typeface="Arial" pitchFamily="34" charset="0"/>
                <a:cs typeface="Arial" pitchFamily="34" charset="0"/>
              </a:rPr>
              <a:t>Iôr</a:t>
            </a:r>
            <a:r>
              <a:rPr lang="en-US" altLang="en-US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 smtClean="0">
                <a:latin typeface="Arial" pitchFamily="34" charset="0"/>
                <a:cs typeface="Arial" pitchFamily="34" charset="0"/>
              </a:rPr>
              <a:t>tragwyddol</a:t>
            </a:r>
            <a:r>
              <a:rPr lang="en-US" altLang="en-US" sz="42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US" altLang="en-US" sz="4200" dirty="0" smtClean="0">
                <a:latin typeface="Arial" pitchFamily="34" charset="0"/>
                <a:cs typeface="Arial" pitchFamily="34" charset="0"/>
              </a:rPr>
            </a:br>
            <a:r>
              <a:rPr lang="en-US" altLang="en-US" sz="4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altLang="en-US" sz="4200" dirty="0" err="1" smtClean="0">
                <a:latin typeface="Arial" pitchFamily="34" charset="0"/>
                <a:cs typeface="Arial" pitchFamily="34" charset="0"/>
              </a:rPr>
              <a:t>mae</a:t>
            </a:r>
            <a:r>
              <a:rPr lang="en-US" altLang="en-US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 smtClean="0">
                <a:latin typeface="Arial" pitchFamily="34" charset="0"/>
                <a:cs typeface="Arial" pitchFamily="34" charset="0"/>
              </a:rPr>
              <a:t>ynot</a:t>
            </a:r>
            <a:r>
              <a:rPr lang="en-US" altLang="en-US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 smtClean="0">
                <a:latin typeface="Arial" pitchFamily="34" charset="0"/>
                <a:cs typeface="Arial" pitchFamily="34" charset="0"/>
              </a:rPr>
              <a:t>ti</a:t>
            </a:r>
            <a:r>
              <a:rPr lang="en-US" altLang="en-US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 smtClean="0">
                <a:latin typeface="Arial" pitchFamily="34" charset="0"/>
                <a:cs typeface="Arial" pitchFamily="34" charset="0"/>
              </a:rPr>
              <a:t>dy</a:t>
            </a:r>
            <a:r>
              <a:rPr lang="en-US" altLang="en-US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 smtClean="0">
                <a:latin typeface="Arial" pitchFamily="34" charset="0"/>
                <a:cs typeface="Arial" pitchFamily="34" charset="0"/>
              </a:rPr>
              <a:t>hun</a:t>
            </a:r>
            <a:r>
              <a:rPr lang="en-US" altLang="en-US" sz="42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altLang="en-US" sz="4200" dirty="0" smtClean="0">
                <a:latin typeface="Arial" pitchFamily="34" charset="0"/>
                <a:cs typeface="Arial" pitchFamily="34" charset="0"/>
              </a:rPr>
            </a:br>
            <a:r>
              <a:rPr lang="en-US" altLang="en-US" sz="4200" dirty="0" err="1" smtClean="0">
                <a:latin typeface="Arial" pitchFamily="34" charset="0"/>
                <a:cs typeface="Arial" pitchFamily="34" charset="0"/>
              </a:rPr>
              <a:t>fwy</a:t>
            </a:r>
            <a:r>
              <a:rPr lang="en-US" altLang="en-US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 smtClean="0">
                <a:latin typeface="Arial" pitchFamily="34" charset="0"/>
                <a:cs typeface="Arial" pitchFamily="34" charset="0"/>
              </a:rPr>
              <a:t>moroedd</a:t>
            </a:r>
            <a:r>
              <a:rPr lang="en-US" altLang="en-US" sz="4200" dirty="0" smtClean="0">
                <a:latin typeface="Arial" pitchFamily="34" charset="0"/>
                <a:cs typeface="Arial" pitchFamily="34" charset="0"/>
              </a:rPr>
              <a:t> o </a:t>
            </a:r>
            <a:r>
              <a:rPr lang="en-US" altLang="en-US" sz="4200" dirty="0" err="1" smtClean="0">
                <a:latin typeface="Arial" pitchFamily="34" charset="0"/>
                <a:cs typeface="Arial" pitchFamily="34" charset="0"/>
              </a:rPr>
              <a:t>drugaredd</a:t>
            </a:r>
            <a:r>
              <a:rPr lang="en-US" altLang="en-US" sz="42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altLang="en-US" sz="4200" dirty="0" smtClean="0">
                <a:latin typeface="Arial" pitchFamily="34" charset="0"/>
                <a:cs typeface="Arial" pitchFamily="34" charset="0"/>
              </a:rPr>
            </a:br>
            <a:r>
              <a:rPr lang="en-US" altLang="en-US" sz="4200" dirty="0" smtClean="0">
                <a:latin typeface="Arial" pitchFamily="34" charset="0"/>
                <a:cs typeface="Arial" pitchFamily="34" charset="0"/>
              </a:rPr>
              <a:t>	nag a </a:t>
            </a:r>
            <a:r>
              <a:rPr lang="en-US" altLang="en-US" sz="4200" dirty="0" err="1" smtClean="0">
                <a:latin typeface="Arial" pitchFamily="34" charset="0"/>
                <a:cs typeface="Arial" pitchFamily="34" charset="0"/>
              </a:rPr>
              <a:t>feddyliodd</a:t>
            </a:r>
            <a:r>
              <a:rPr lang="en-US" altLang="en-US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 smtClean="0">
                <a:latin typeface="Arial" pitchFamily="34" charset="0"/>
                <a:cs typeface="Arial" pitchFamily="34" charset="0"/>
              </a:rPr>
              <a:t>dyn</a:t>
            </a:r>
            <a:r>
              <a:rPr lang="en-US" altLang="en-US" sz="4200" dirty="0" smtClean="0">
                <a:latin typeface="Arial" pitchFamily="34" charset="0"/>
                <a:cs typeface="Arial" pitchFamily="34" charset="0"/>
              </a:rPr>
              <a:t>: </a:t>
            </a:r>
            <a:br>
              <a:rPr lang="en-US" altLang="en-US" sz="4200" dirty="0" smtClean="0">
                <a:latin typeface="Arial" pitchFamily="34" charset="0"/>
                <a:cs typeface="Arial" pitchFamily="34" charset="0"/>
              </a:rPr>
            </a:br>
            <a:r>
              <a:rPr lang="en-US" altLang="en-US" sz="4200" dirty="0" err="1" smtClean="0">
                <a:latin typeface="Arial" pitchFamily="34" charset="0"/>
                <a:cs typeface="Arial" pitchFamily="34" charset="0"/>
              </a:rPr>
              <a:t>os</a:t>
            </a:r>
            <a:r>
              <a:rPr lang="en-US" altLang="en-US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 smtClean="0">
                <a:latin typeface="Arial" pitchFamily="34" charset="0"/>
                <a:cs typeface="Arial" pitchFamily="34" charset="0"/>
              </a:rPr>
              <a:t>deui</a:t>
            </a:r>
            <a:r>
              <a:rPr lang="en-US" altLang="en-US" sz="4200" dirty="0" smtClean="0">
                <a:latin typeface="Arial" pitchFamily="34" charset="0"/>
                <a:cs typeface="Arial" pitchFamily="34" charset="0"/>
              </a:rPr>
              <a:t> at </a:t>
            </a:r>
            <a:r>
              <a:rPr lang="en-US" altLang="en-US" sz="4200" dirty="0" err="1" smtClean="0">
                <a:latin typeface="Arial" pitchFamily="34" charset="0"/>
                <a:cs typeface="Arial" pitchFamily="34" charset="0"/>
              </a:rPr>
              <a:t>bechadur</a:t>
            </a:r>
            <a:r>
              <a:rPr lang="en-US" altLang="en-US" sz="4200" dirty="0" smtClean="0">
                <a:latin typeface="Arial" pitchFamily="34" charset="0"/>
                <a:cs typeface="Arial" pitchFamily="34" charset="0"/>
              </a:rPr>
              <a:t>,</a:t>
            </a:r>
            <a:br>
              <a:rPr lang="en-US" altLang="en-US" sz="4200" dirty="0" smtClean="0">
                <a:latin typeface="Arial" pitchFamily="34" charset="0"/>
                <a:cs typeface="Arial" pitchFamily="34" charset="0"/>
              </a:rPr>
            </a:br>
            <a:r>
              <a:rPr lang="en-US" altLang="en-US" sz="4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altLang="en-US" sz="4200" dirty="0" err="1" smtClean="0">
                <a:latin typeface="Arial" pitchFamily="34" charset="0"/>
                <a:cs typeface="Arial" pitchFamily="34" charset="0"/>
              </a:rPr>
              <a:t>a'i</a:t>
            </a:r>
            <a:r>
              <a:rPr lang="en-US" altLang="en-US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 smtClean="0">
                <a:latin typeface="Arial" pitchFamily="34" charset="0"/>
                <a:cs typeface="Arial" pitchFamily="34" charset="0"/>
              </a:rPr>
              <a:t>godi</a:t>
            </a:r>
            <a:r>
              <a:rPr lang="en-US" altLang="en-US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 smtClean="0">
                <a:latin typeface="Arial" pitchFamily="34" charset="0"/>
                <a:cs typeface="Arial" pitchFamily="34" charset="0"/>
              </a:rPr>
              <a:t>ef</a:t>
            </a:r>
            <a:r>
              <a:rPr lang="en-US" altLang="en-US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 smtClean="0">
                <a:latin typeface="Arial" pitchFamily="34" charset="0"/>
                <a:cs typeface="Arial" pitchFamily="34" charset="0"/>
              </a:rPr>
              <a:t>i'r</a:t>
            </a:r>
            <a:r>
              <a:rPr lang="en-US" altLang="en-US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 smtClean="0">
                <a:latin typeface="Arial" pitchFamily="34" charset="0"/>
                <a:cs typeface="Arial" pitchFamily="34" charset="0"/>
              </a:rPr>
              <a:t>lan</a:t>
            </a:r>
            <a:r>
              <a:rPr lang="en-US" altLang="en-US" sz="4200" dirty="0" smtClean="0">
                <a:latin typeface="Arial" pitchFamily="34" charset="0"/>
                <a:cs typeface="Arial" pitchFamily="34" charset="0"/>
              </a:rPr>
              <a:t>,</a:t>
            </a:r>
            <a:br>
              <a:rPr lang="en-US" altLang="en-US" sz="4200" dirty="0" smtClean="0">
                <a:latin typeface="Arial" pitchFamily="34" charset="0"/>
                <a:cs typeface="Arial" pitchFamily="34" charset="0"/>
              </a:rPr>
            </a:br>
            <a:r>
              <a:rPr lang="en-US" altLang="en-US" sz="4200" dirty="0" err="1" smtClean="0">
                <a:latin typeface="Arial" pitchFamily="34" charset="0"/>
                <a:cs typeface="Arial" pitchFamily="34" charset="0"/>
              </a:rPr>
              <a:t>ei</a:t>
            </a:r>
            <a:r>
              <a:rPr lang="en-US" altLang="en-US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 smtClean="0">
                <a:latin typeface="Arial" pitchFamily="34" charset="0"/>
                <a:cs typeface="Arial" pitchFamily="34" charset="0"/>
              </a:rPr>
              <a:t>galon</a:t>
            </a:r>
            <a:r>
              <a:rPr lang="en-US" altLang="en-US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 smtClean="0">
                <a:latin typeface="Arial" pitchFamily="34" charset="0"/>
                <a:cs typeface="Arial" pitchFamily="34" charset="0"/>
              </a:rPr>
              <a:t>gaiff</a:t>
            </a:r>
            <a:r>
              <a:rPr lang="en-US" altLang="en-US" sz="4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en-US" sz="4200" dirty="0" err="1" smtClean="0">
                <a:latin typeface="Arial" pitchFamily="34" charset="0"/>
                <a:cs typeface="Arial" pitchFamily="34" charset="0"/>
              </a:rPr>
              <a:t>a'i</a:t>
            </a:r>
            <a:r>
              <a:rPr lang="en-US" altLang="en-US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 smtClean="0">
                <a:latin typeface="Arial" pitchFamily="34" charset="0"/>
                <a:cs typeface="Arial" pitchFamily="34" charset="0"/>
              </a:rPr>
              <a:t>dafod</a:t>
            </a:r>
            <a:r>
              <a:rPr lang="en-US" altLang="en-US" sz="42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US" altLang="en-US" sz="4200" dirty="0" smtClean="0">
                <a:latin typeface="Arial" pitchFamily="34" charset="0"/>
                <a:cs typeface="Arial" pitchFamily="34" charset="0"/>
              </a:rPr>
            </a:br>
            <a:r>
              <a:rPr lang="en-US" altLang="en-US" sz="4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altLang="en-US" sz="4200" dirty="0" err="1" smtClean="0">
                <a:latin typeface="Arial" pitchFamily="34" charset="0"/>
                <a:cs typeface="Arial" pitchFamily="34" charset="0"/>
              </a:rPr>
              <a:t>dy</a:t>
            </a:r>
            <a:r>
              <a:rPr lang="en-US" altLang="en-US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 smtClean="0">
                <a:latin typeface="Arial" pitchFamily="34" charset="0"/>
                <a:cs typeface="Arial" pitchFamily="34" charset="0"/>
              </a:rPr>
              <a:t>ganmol</a:t>
            </a:r>
            <a:r>
              <a:rPr lang="en-US" altLang="en-US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 smtClean="0">
                <a:latin typeface="Arial" pitchFamily="34" charset="0"/>
                <a:cs typeface="Arial" pitchFamily="34" charset="0"/>
              </a:rPr>
              <a:t>yn</a:t>
            </a:r>
            <a:r>
              <a:rPr lang="en-US" altLang="en-US" sz="4200" dirty="0" smtClean="0">
                <a:latin typeface="Arial" pitchFamily="34" charset="0"/>
                <a:cs typeface="Arial" pitchFamily="34" charset="0"/>
              </a:rPr>
              <a:t> y man.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316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7678613" y="5807586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/>
          <p:cNvSpPr>
            <a:spLocks noChangeArrowheads="1"/>
          </p:cNvSpPr>
          <p:nvPr/>
        </p:nvSpPr>
        <p:spPr bwMode="auto">
          <a:xfrm>
            <a:off x="827460" y="260648"/>
            <a:ext cx="770498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en-US" sz="4200" dirty="0" err="1" smtClean="0">
                <a:latin typeface="Arial" pitchFamily="34" charset="0"/>
                <a:cs typeface="Arial" pitchFamily="34" charset="0"/>
              </a:rPr>
              <a:t>Gwaredu'r</a:t>
            </a:r>
            <a:r>
              <a:rPr lang="en-US" altLang="en-US" sz="4200" dirty="0" smtClean="0">
                <a:latin typeface="Arial" pitchFamily="34" charset="0"/>
                <a:cs typeface="Arial" pitchFamily="34" charset="0"/>
              </a:rPr>
              <a:t> saint </a:t>
            </a:r>
            <a:r>
              <a:rPr lang="en-US" altLang="en-US" sz="4200" dirty="0" err="1" smtClean="0">
                <a:latin typeface="Arial" pitchFamily="34" charset="0"/>
                <a:cs typeface="Arial" pitchFamily="34" charset="0"/>
              </a:rPr>
              <a:t>rhag</a:t>
            </a:r>
            <a:r>
              <a:rPr lang="en-US" altLang="en-US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 smtClean="0">
                <a:latin typeface="Arial" pitchFamily="34" charset="0"/>
                <a:cs typeface="Arial" pitchFamily="34" charset="0"/>
              </a:rPr>
              <a:t>uffern</a:t>
            </a:r>
            <a:r>
              <a:rPr lang="en-US" altLang="en-US" sz="42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altLang="en-US" sz="4200" dirty="0" smtClean="0">
                <a:latin typeface="Arial" pitchFamily="34" charset="0"/>
                <a:cs typeface="Arial" pitchFamily="34" charset="0"/>
              </a:rPr>
            </a:br>
            <a:r>
              <a:rPr lang="en-US" altLang="en-US" sz="4200" dirty="0" smtClean="0">
                <a:latin typeface="Arial" pitchFamily="34" charset="0"/>
                <a:cs typeface="Arial" pitchFamily="34" charset="0"/>
              </a:rPr>
              <a:t>	a </a:t>
            </a:r>
            <a:r>
              <a:rPr lang="en-US" altLang="en-US" sz="4200" dirty="0" err="1" smtClean="0">
                <a:latin typeface="Arial" pitchFamily="34" charset="0"/>
                <a:cs typeface="Arial" pitchFamily="34" charset="0"/>
              </a:rPr>
              <a:t>phechod</a:t>
            </a:r>
            <a:r>
              <a:rPr lang="en-US" altLang="en-US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 smtClean="0">
                <a:latin typeface="Arial" pitchFamily="34" charset="0"/>
                <a:cs typeface="Arial" pitchFamily="34" charset="0"/>
              </a:rPr>
              <a:t>drwg</a:t>
            </a:r>
            <a:r>
              <a:rPr lang="en-US" altLang="en-US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 smtClean="0">
                <a:latin typeface="Arial" pitchFamily="34" charset="0"/>
                <a:cs typeface="Arial" pitchFamily="34" charset="0"/>
              </a:rPr>
              <a:t>ei</a:t>
            </a:r>
            <a:r>
              <a:rPr lang="en-US" altLang="en-US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 smtClean="0">
                <a:latin typeface="Arial" pitchFamily="34" charset="0"/>
                <a:cs typeface="Arial" pitchFamily="34" charset="0"/>
              </a:rPr>
              <a:t>ryw</a:t>
            </a:r>
            <a:r>
              <a:rPr lang="en-US" altLang="en-US" sz="4200" dirty="0" smtClean="0">
                <a:latin typeface="Arial" pitchFamily="34" charset="0"/>
                <a:cs typeface="Arial" pitchFamily="34" charset="0"/>
              </a:rPr>
              <a:t>,</a:t>
            </a:r>
            <a:br>
              <a:rPr lang="en-US" altLang="en-US" sz="4200" dirty="0" smtClean="0">
                <a:latin typeface="Arial" pitchFamily="34" charset="0"/>
                <a:cs typeface="Arial" pitchFamily="34" charset="0"/>
              </a:rPr>
            </a:br>
            <a:r>
              <a:rPr lang="en-US" altLang="en-US" sz="4200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en-US" altLang="en-US" sz="4200" dirty="0" err="1" smtClean="0">
                <a:latin typeface="Arial" pitchFamily="34" charset="0"/>
                <a:cs typeface="Arial" pitchFamily="34" charset="0"/>
              </a:rPr>
              <a:t>safn</a:t>
            </a:r>
            <a:r>
              <a:rPr lang="en-US" altLang="en-US" sz="4200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n-US" altLang="en-US" sz="4200" dirty="0" err="1" smtClean="0">
                <a:latin typeface="Arial" pitchFamily="34" charset="0"/>
                <a:cs typeface="Arial" pitchFamily="34" charset="0"/>
              </a:rPr>
              <a:t>bedd</a:t>
            </a:r>
            <a:r>
              <a:rPr lang="en-US" altLang="en-US" sz="4200" dirty="0" smtClean="0">
                <a:latin typeface="Arial" pitchFamily="34" charset="0"/>
                <a:cs typeface="Arial" pitchFamily="34" charset="0"/>
              </a:rPr>
              <a:t> ac </a:t>
            </a:r>
            <a:r>
              <a:rPr lang="en-US" altLang="en-US" sz="4200" dirty="0" err="1" smtClean="0">
                <a:latin typeface="Arial" pitchFamily="34" charset="0"/>
                <a:cs typeface="Arial" pitchFamily="34" charset="0"/>
              </a:rPr>
              <a:t>angau</a:t>
            </a:r>
            <a:r>
              <a:rPr lang="en-US" altLang="en-US" sz="42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US" altLang="en-US" sz="4200" dirty="0" smtClean="0">
                <a:latin typeface="Arial" pitchFamily="34" charset="0"/>
                <a:cs typeface="Arial" pitchFamily="34" charset="0"/>
              </a:rPr>
            </a:br>
            <a:r>
              <a:rPr lang="en-US" altLang="en-US" sz="4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altLang="en-US" sz="4200" dirty="0" err="1" smtClean="0">
                <a:latin typeface="Arial" pitchFamily="34" charset="0"/>
                <a:cs typeface="Arial" pitchFamily="34" charset="0"/>
              </a:rPr>
              <a:t>a'u</a:t>
            </a:r>
            <a:r>
              <a:rPr lang="en-US" altLang="en-US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 smtClean="0">
                <a:latin typeface="Arial" pitchFamily="34" charset="0"/>
                <a:cs typeface="Arial" pitchFamily="34" charset="0"/>
              </a:rPr>
              <a:t>dwyn</a:t>
            </a:r>
            <a:r>
              <a:rPr lang="en-US" altLang="en-US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altLang="en-US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 smtClean="0">
                <a:latin typeface="Arial" pitchFamily="34" charset="0"/>
                <a:cs typeface="Arial" pitchFamily="34" charset="0"/>
              </a:rPr>
              <a:t>fynwes</a:t>
            </a:r>
            <a:r>
              <a:rPr lang="en-US" altLang="en-US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 smtClean="0">
                <a:latin typeface="Arial" pitchFamily="34" charset="0"/>
                <a:cs typeface="Arial" pitchFamily="34" charset="0"/>
              </a:rPr>
              <a:t>Duw</a:t>
            </a:r>
            <a:r>
              <a:rPr lang="en-US" altLang="en-US" sz="4200" dirty="0" smtClean="0">
                <a:latin typeface="Arial" pitchFamily="34" charset="0"/>
                <a:cs typeface="Arial" pitchFamily="34" charset="0"/>
              </a:rPr>
              <a:t>,</a:t>
            </a:r>
            <a:br>
              <a:rPr lang="en-US" altLang="en-US" sz="4200" dirty="0" smtClean="0">
                <a:latin typeface="Arial" pitchFamily="34" charset="0"/>
                <a:cs typeface="Arial" pitchFamily="34" charset="0"/>
              </a:rPr>
            </a:br>
            <a:r>
              <a:rPr lang="en-US" altLang="en-US" sz="4200" dirty="0" err="1" smtClean="0">
                <a:latin typeface="Arial" pitchFamily="34" charset="0"/>
                <a:cs typeface="Arial" pitchFamily="34" charset="0"/>
              </a:rPr>
              <a:t>eu</a:t>
            </a:r>
            <a:r>
              <a:rPr lang="en-US" altLang="en-US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 smtClean="0">
                <a:latin typeface="Arial" pitchFamily="34" charset="0"/>
                <a:cs typeface="Arial" pitchFamily="34" charset="0"/>
              </a:rPr>
              <a:t>harwain</a:t>
            </a:r>
            <a:r>
              <a:rPr lang="en-US" altLang="en-US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 smtClean="0">
                <a:latin typeface="Arial" pitchFamily="34" charset="0"/>
                <a:cs typeface="Arial" pitchFamily="34" charset="0"/>
              </a:rPr>
              <a:t>dros</a:t>
            </a:r>
            <a:r>
              <a:rPr lang="en-US" altLang="en-US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 smtClean="0">
                <a:latin typeface="Arial" pitchFamily="34" charset="0"/>
                <a:cs typeface="Arial" pitchFamily="34" charset="0"/>
              </a:rPr>
              <a:t>fynyddoedd</a:t>
            </a:r>
            <a:r>
              <a:rPr lang="en-US" altLang="en-US" sz="42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US" altLang="en-US" sz="4200" dirty="0" smtClean="0">
                <a:latin typeface="Arial" pitchFamily="34" charset="0"/>
                <a:cs typeface="Arial" pitchFamily="34" charset="0"/>
              </a:rPr>
            </a:br>
            <a:r>
              <a:rPr lang="en-US" altLang="en-US" sz="4200" dirty="0" smtClean="0">
                <a:latin typeface="Arial" pitchFamily="34" charset="0"/>
                <a:cs typeface="Arial" pitchFamily="34" charset="0"/>
              </a:rPr>
              <a:t>	a </a:t>
            </a:r>
            <a:r>
              <a:rPr lang="en-US" altLang="en-US" sz="4200" dirty="0" err="1" smtClean="0">
                <a:latin typeface="Arial" pitchFamily="34" charset="0"/>
                <a:cs typeface="Arial" pitchFamily="34" charset="0"/>
              </a:rPr>
              <a:t>thrwy</a:t>
            </a:r>
            <a:r>
              <a:rPr lang="en-US" altLang="en-US" sz="4200" dirty="0" smtClean="0">
                <a:latin typeface="Arial" pitchFamily="34" charset="0"/>
                <a:cs typeface="Arial" pitchFamily="34" charset="0"/>
              </a:rPr>
              <a:t> yr </a:t>
            </a:r>
            <a:r>
              <a:rPr lang="en-US" altLang="en-US" sz="4200" dirty="0" err="1" smtClean="0">
                <a:latin typeface="Arial" pitchFamily="34" charset="0"/>
                <a:cs typeface="Arial" pitchFamily="34" charset="0"/>
              </a:rPr>
              <a:t>anial</a:t>
            </a:r>
            <a:r>
              <a:rPr lang="en-US" altLang="en-US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 smtClean="0">
                <a:latin typeface="Arial" pitchFamily="34" charset="0"/>
                <a:cs typeface="Arial" pitchFamily="34" charset="0"/>
              </a:rPr>
              <a:t>chwith</a:t>
            </a:r>
            <a:r>
              <a:rPr lang="en-US" altLang="en-US" sz="4200" dirty="0" smtClean="0">
                <a:latin typeface="Arial" pitchFamily="34" charset="0"/>
                <a:cs typeface="Arial" pitchFamily="34" charset="0"/>
              </a:rPr>
              <a:t>,</a:t>
            </a:r>
            <a:br>
              <a:rPr lang="en-US" altLang="en-US" sz="4200" dirty="0" smtClean="0">
                <a:latin typeface="Arial" pitchFamily="34" charset="0"/>
                <a:cs typeface="Arial" pitchFamily="34" charset="0"/>
              </a:rPr>
            </a:br>
            <a:r>
              <a:rPr lang="en-US" altLang="en-US" sz="42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altLang="en-US" sz="4200" dirty="0" err="1" smtClean="0">
                <a:latin typeface="Arial" pitchFamily="34" charset="0"/>
                <a:cs typeface="Arial" pitchFamily="34" charset="0"/>
              </a:rPr>
              <a:t>grea</a:t>
            </a:r>
            <a:r>
              <a:rPr lang="en-US" altLang="en-US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 smtClean="0">
                <a:latin typeface="Arial" pitchFamily="34" charset="0"/>
                <a:cs typeface="Arial" pitchFamily="34" charset="0"/>
              </a:rPr>
              <a:t>nef</a:t>
            </a:r>
            <a:r>
              <a:rPr lang="en-US" altLang="en-US" sz="4200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n-US" altLang="en-US" sz="4200" dirty="0" err="1" smtClean="0">
                <a:latin typeface="Arial" pitchFamily="34" charset="0"/>
                <a:cs typeface="Arial" pitchFamily="34" charset="0"/>
              </a:rPr>
              <a:t>nefoedd</a:t>
            </a:r>
            <a:r>
              <a:rPr lang="en-US" altLang="en-US" sz="42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altLang="en-US" sz="4200" dirty="0" smtClean="0">
                <a:latin typeface="Arial" pitchFamily="34" charset="0"/>
                <a:cs typeface="Arial" pitchFamily="34" charset="0"/>
              </a:rPr>
            </a:br>
            <a:r>
              <a:rPr lang="en-US" altLang="en-US" sz="4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altLang="en-US" sz="4200" dirty="0" err="1" smtClean="0">
                <a:latin typeface="Arial" pitchFamily="34" charset="0"/>
                <a:cs typeface="Arial" pitchFamily="34" charset="0"/>
              </a:rPr>
              <a:t>yn</a:t>
            </a:r>
            <a:r>
              <a:rPr lang="en-US" altLang="en-US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 smtClean="0">
                <a:latin typeface="Arial" pitchFamily="34" charset="0"/>
                <a:cs typeface="Arial" pitchFamily="34" charset="0"/>
              </a:rPr>
              <a:t>gân</a:t>
            </a:r>
            <a:r>
              <a:rPr lang="en-US" altLang="en-US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 smtClean="0">
                <a:latin typeface="Arial" pitchFamily="34" charset="0"/>
                <a:cs typeface="Arial" pitchFamily="34" charset="0"/>
              </a:rPr>
              <a:t>heb</a:t>
            </a:r>
            <a:r>
              <a:rPr lang="en-US" altLang="en-US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 smtClean="0">
                <a:latin typeface="Arial" pitchFamily="34" charset="0"/>
                <a:cs typeface="Arial" pitchFamily="34" charset="0"/>
              </a:rPr>
              <a:t>ddiwedd</a:t>
            </a:r>
            <a:r>
              <a:rPr lang="en-US" altLang="en-US" sz="4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200" dirty="0" err="1" smtClean="0">
                <a:latin typeface="Arial" pitchFamily="34" charset="0"/>
                <a:cs typeface="Arial" pitchFamily="34" charset="0"/>
              </a:rPr>
              <a:t>byth</a:t>
            </a:r>
            <a:r>
              <a:rPr lang="en-US" altLang="en-US" sz="42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1907704" y="5949280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763688" y="6402814"/>
            <a:ext cx="7272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latin typeface="Arial" pitchFamily="34" charset="0"/>
                <a:cs typeface="Arial" pitchFamily="34" charset="0"/>
              </a:rPr>
              <a:t>WILLIAM WILLIAMS, 1717-1791</a:t>
            </a:r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1274</TotalTime>
  <Words>21</Words>
  <Application>Microsoft Office PowerPoint</Application>
  <PresentationFormat>On-screen Show (4:3)</PresentationFormat>
  <Paragraphs>7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Gwenda</cp:lastModifiedBy>
  <cp:revision>299</cp:revision>
  <dcterms:modified xsi:type="dcterms:W3CDTF">2015-01-30T13:12:33Z</dcterms:modified>
</cp:coreProperties>
</file>