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8" r:id="rId2"/>
    <p:sldId id="419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78302927-BF5F-4167-B851-C5BFB5E435A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15616" y="939492"/>
            <a:ext cx="77073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oesau'n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disgyn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draw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fel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ton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don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ac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ar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oes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ddaw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wrth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drefniad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doeth yr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Iôr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;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ond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syfled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oesau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cilied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dyn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, </a:t>
            </a:r>
            <a:br>
              <a:rPr lang="en-GB" sz="4000" dirty="0" smtClean="0">
                <a:latin typeface="Arial" pitchFamily="34" charset="0"/>
                <a:cs typeface="Arial" pitchFamily="34" charset="0"/>
              </a:rPr>
            </a:br>
            <a:r>
              <a:rPr lang="en-GB" sz="4000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mae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Iesu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Grist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yn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4000" dirty="0" err="1" smtClean="0">
                <a:latin typeface="Arial" pitchFamily="34" charset="0"/>
                <a:cs typeface="Arial" pitchFamily="34" charset="0"/>
              </a:rPr>
              <a:t>para'r</a:t>
            </a:r>
            <a:r>
              <a:rPr lang="en-GB" sz="4000" dirty="0" smtClean="0">
                <a:latin typeface="Arial" pitchFamily="34" charset="0"/>
                <a:cs typeface="Arial" pitchFamily="34" charset="0"/>
              </a:rPr>
              <a:t> un.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7504" y="44624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 Ffydd: </a:t>
            </a:r>
            <a:r>
              <a:rPr lang="cy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309 </a:t>
            </a:r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2"/>
          <p:cNvSpPr txBox="1">
            <a:spLocks noChangeArrowheads="1"/>
          </p:cNvSpPr>
          <p:nvPr/>
        </p:nvSpPr>
        <p:spPr bwMode="auto">
          <a:xfrm>
            <a:off x="8110661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8948" y="507444"/>
            <a:ext cx="774152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4000" dirty="0" smtClean="0">
                <a:latin typeface="+mj-lt"/>
                <a:cs typeface="Arial" pitchFamily="34" charset="0"/>
              </a:rPr>
              <a:t>Mae </a:t>
            </a:r>
            <a:r>
              <a:rPr lang="en-GB" sz="4000" dirty="0" err="1" smtClean="0">
                <a:latin typeface="+mj-lt"/>
                <a:cs typeface="Arial" pitchFamily="34" charset="0"/>
              </a:rPr>
              <a:t>Eglwys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Dduw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gref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</a:t>
            </a:r>
            <a:r>
              <a:rPr lang="en-GB" sz="4000" dirty="0" smtClean="0">
                <a:latin typeface="+mj-lt"/>
                <a:cs typeface="Arial" pitchFamily="34" charset="0"/>
              </a:rPr>
              <a:t>		</a:t>
            </a:r>
            <a:r>
              <a:rPr lang="en-GB" sz="4000" dirty="0" err="1" smtClean="0">
                <a:latin typeface="+mj-lt"/>
                <a:cs typeface="Arial" pitchFamily="34" charset="0"/>
              </a:rPr>
              <a:t>yng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nghryfder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Iesu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mawr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er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syrthio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sêr</a:t>
            </a:r>
            <a:r>
              <a:rPr lang="en-GB" sz="4000" dirty="0" smtClean="0">
                <a:latin typeface="+mj-lt"/>
                <a:cs typeface="Arial" pitchFamily="34" charset="0"/>
              </a:rPr>
              <a:t> y </a:t>
            </a:r>
            <a:r>
              <a:rPr lang="en-GB" sz="4000" dirty="0" err="1" smtClean="0">
                <a:latin typeface="+mj-lt"/>
                <a:cs typeface="Arial" pitchFamily="34" charset="0"/>
              </a:rPr>
              <a:t>nef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</a:t>
            </a:r>
            <a:r>
              <a:rPr lang="en-GB" sz="4000" dirty="0" smtClean="0">
                <a:latin typeface="+mj-lt"/>
                <a:cs typeface="Arial" pitchFamily="34" charset="0"/>
              </a:rPr>
              <a:t>		</a:t>
            </a:r>
            <a:r>
              <a:rPr lang="en-GB" sz="4000" dirty="0" err="1" smtClean="0">
                <a:latin typeface="+mj-lt"/>
                <a:cs typeface="Arial" pitchFamily="34" charset="0"/>
              </a:rPr>
              <a:t>fel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ffigys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i'r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llawr</a:t>
            </a:r>
            <a:r>
              <a:rPr lang="en-GB" sz="4000" dirty="0" smtClean="0">
                <a:latin typeface="+mj-lt"/>
                <a:cs typeface="Arial" pitchFamily="34" charset="0"/>
              </a:rPr>
              <a:t>;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err="1" smtClean="0">
                <a:latin typeface="+mj-lt"/>
                <a:cs typeface="Arial" pitchFamily="34" charset="0"/>
              </a:rPr>
              <a:t>saif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hon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yn</a:t>
            </a:r>
            <a:r>
              <a:rPr lang="en-GB" sz="4000" dirty="0" smtClean="0">
                <a:latin typeface="+mj-lt"/>
                <a:cs typeface="Arial" pitchFamily="34" charset="0"/>
              </a:rPr>
              <a:t> deg </a:t>
            </a:r>
            <a:r>
              <a:rPr lang="en-GB" sz="4000" dirty="0" err="1" smtClean="0">
                <a:latin typeface="+mj-lt"/>
                <a:cs typeface="Arial" pitchFamily="34" charset="0"/>
              </a:rPr>
              <a:t>ar</a:t>
            </a:r>
            <a:r>
              <a:rPr lang="en-GB" sz="4000" dirty="0" smtClean="0">
                <a:latin typeface="+mj-lt"/>
                <a:cs typeface="Arial" pitchFamily="34" charset="0"/>
              </a:rPr>
              <a:t> sail </a:t>
            </a:r>
            <a:r>
              <a:rPr lang="en-GB" sz="4000" dirty="0" err="1" smtClean="0">
                <a:latin typeface="+mj-lt"/>
                <a:cs typeface="Arial" pitchFamily="34" charset="0"/>
              </a:rPr>
              <a:t>ddi</a:t>
            </a:r>
            <a:r>
              <a:rPr lang="en-GB" sz="4000" dirty="0" smtClean="0">
                <a:latin typeface="+mj-lt"/>
                <a:cs typeface="Arial" pitchFamily="34" charset="0"/>
              </a:rPr>
              <a:t>-</a:t>
            </a:r>
            <a:r>
              <a:rPr lang="en-GB" sz="4000" dirty="0" err="1" smtClean="0">
                <a:latin typeface="+mj-lt"/>
                <a:cs typeface="Arial" pitchFamily="34" charset="0"/>
              </a:rPr>
              <a:t>gr</a:t>
            </a:r>
            <a:r>
              <a:rPr lang="cy-GB" sz="4000" dirty="0" smtClean="0">
                <a:latin typeface="+mj-lt"/>
                <a:cs typeface="Arial" pitchFamily="34" charset="0"/>
              </a:rPr>
              <a:t>ŷ</a:t>
            </a:r>
            <a:r>
              <a:rPr lang="en-GB" sz="4000" dirty="0" smtClean="0">
                <a:latin typeface="+mj-lt"/>
                <a:cs typeface="Arial" pitchFamily="34" charset="0"/>
              </a:rPr>
              <a:t>n</a:t>
            </a:r>
            <a:r>
              <a:rPr lang="en-GB" sz="4000" dirty="0" smtClean="0">
                <a:latin typeface="+mj-lt"/>
                <a:cs typeface="Arial" pitchFamily="34" charset="0"/>
              </a:rPr>
              <a:t>, </a:t>
            </a:r>
            <a:br>
              <a:rPr lang="en-GB" sz="4000" dirty="0" smtClean="0">
                <a:latin typeface="+mj-lt"/>
                <a:cs typeface="Arial" pitchFamily="34" charset="0"/>
              </a:rPr>
            </a:br>
            <a:r>
              <a:rPr lang="en-GB" sz="4000" dirty="0" smtClean="0">
                <a:latin typeface="+mj-lt"/>
                <a:cs typeface="Arial" pitchFamily="34" charset="0"/>
              </a:rPr>
              <a:t>		</a:t>
            </a:r>
            <a:r>
              <a:rPr lang="en-GB" sz="4000" dirty="0" err="1" smtClean="0">
                <a:latin typeface="+mj-lt"/>
                <a:cs typeface="Arial" pitchFamily="34" charset="0"/>
              </a:rPr>
              <a:t>mae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Iesu</a:t>
            </a:r>
            <a:r>
              <a:rPr lang="en-GB" sz="4000" dirty="0" smtClean="0">
                <a:latin typeface="+mj-lt"/>
                <a:cs typeface="Arial" pitchFamily="34" charset="0"/>
              </a:rPr>
              <a:t> Grist </a:t>
            </a:r>
            <a:r>
              <a:rPr lang="en-GB" sz="4000" dirty="0" err="1" smtClean="0">
                <a:latin typeface="+mj-lt"/>
                <a:cs typeface="Arial" pitchFamily="34" charset="0"/>
              </a:rPr>
              <a:t>yn</a:t>
            </a:r>
            <a:r>
              <a:rPr lang="en-GB" sz="4000" dirty="0" smtClean="0">
                <a:latin typeface="+mj-lt"/>
                <a:cs typeface="Arial" pitchFamily="34" charset="0"/>
              </a:rPr>
              <a:t> </a:t>
            </a:r>
            <a:r>
              <a:rPr lang="en-GB" sz="4000" dirty="0" err="1" smtClean="0">
                <a:latin typeface="+mj-lt"/>
                <a:cs typeface="Arial" pitchFamily="34" charset="0"/>
              </a:rPr>
              <a:t>para'r</a:t>
            </a:r>
            <a:r>
              <a:rPr lang="en-GB" sz="4000" dirty="0" smtClean="0">
                <a:latin typeface="+mj-lt"/>
                <a:cs typeface="Arial" pitchFamily="34" charset="0"/>
              </a:rPr>
              <a:t> un</a:t>
            </a:r>
            <a:r>
              <a:rPr lang="en-GB" sz="4000" dirty="0" smtClean="0">
                <a:latin typeface="+mj-lt"/>
                <a:cs typeface="Arial" pitchFamily="34" charset="0"/>
              </a:rPr>
              <a:t>.</a:t>
            </a:r>
            <a:endParaRPr lang="en-GB" sz="4000" dirty="0" smtClean="0">
              <a:latin typeface="+mj-lt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71600" y="6309320"/>
            <a:ext cx="817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104775" algn="l"/>
                <a:tab pos="171450" algn="l"/>
                <a:tab pos="539750" algn="l"/>
                <a:tab pos="900113" algn="l"/>
                <a:tab pos="1260475" algn="l"/>
                <a:tab pos="1619250" algn="l"/>
                <a:tab pos="1979613" algn="l"/>
                <a:tab pos="2339975" algn="l"/>
                <a:tab pos="2700338" algn="l"/>
                <a:tab pos="2879725" algn="l"/>
                <a:tab pos="3060700" algn="l"/>
                <a:tab pos="3240088" algn="l"/>
                <a:tab pos="3419475" algn="l"/>
                <a:tab pos="3600450" algn="l"/>
                <a:tab pos="3779838" algn="l"/>
                <a:tab pos="3959225" algn="l"/>
                <a:tab pos="4140200" algn="l"/>
                <a:tab pos="4319588" algn="l"/>
                <a:tab pos="4500563" algn="l"/>
                <a:tab pos="4679950" algn="l"/>
                <a:tab pos="4860925" algn="l"/>
                <a:tab pos="5040313" algn="l"/>
                <a:tab pos="5219700" algn="l"/>
                <a:tab pos="5400675" algn="l"/>
                <a:tab pos="5580063" algn="l"/>
                <a:tab pos="5759450" algn="l"/>
                <a:tab pos="5940425" algn="l"/>
                <a:tab pos="6119813" algn="l"/>
                <a:tab pos="6299200" algn="l"/>
                <a:tab pos="6480175" algn="l"/>
                <a:tab pos="6659563" algn="l"/>
                <a:tab pos="6840538" algn="l"/>
              </a:tabLst>
            </a:pPr>
            <a:r>
              <a:rPr lang="en-GB" sz="1400" dirty="0" smtClean="0">
                <a:latin typeface="Arial" pitchFamily="34" charset="0"/>
                <a:cs typeface="Arial" pitchFamily="34" charset="0"/>
              </a:rPr>
              <a:t>CERNYW, </a:t>
            </a:r>
            <a:r>
              <a:rPr lang="en-GB" sz="1400" dirty="0" smtClean="0">
                <a:latin typeface="Arial" pitchFamily="34" charset="0"/>
                <a:cs typeface="Arial" pitchFamily="34" charset="0"/>
              </a:rPr>
              <a:t>1843-1937</a:t>
            </a:r>
            <a:endParaRPr lang="en-GB" sz="1400" dirty="0" smtClean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79712" y="4579540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1248</TotalTime>
  <Words>19</Words>
  <Application>Microsoft Office PowerPoint</Application>
  <PresentationFormat>On-screen Show (4:3)</PresentationFormat>
  <Paragraphs>7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281</cp:revision>
  <dcterms:modified xsi:type="dcterms:W3CDTF">2015-01-30T12:46:06Z</dcterms:modified>
</cp:coreProperties>
</file>