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72" r:id="rId1"/>
  </p:sldMasterIdLst>
  <p:notesMasterIdLst>
    <p:notesMasterId r:id="rId4"/>
  </p:notesMasterIdLst>
  <p:sldIdLst>
    <p:sldId id="411" r:id="rId2"/>
    <p:sldId id="413" r:id="rId3"/>
  </p:sldIdLst>
  <p:sldSz cx="9144000" cy="6858000" type="screen4x3"/>
  <p:notesSz cx="6858000" cy="914400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192">
          <p15:clr>
            <a:srgbClr val="A4A3A4"/>
          </p15:clr>
        </p15:guide>
        <p15:guide id="2" pos="192">
          <p15:clr>
            <a:srgbClr val="A4A3A4"/>
          </p15:clr>
        </p15:guide>
      </p15:sldGuideLst>
    </p:ext>
    <p:ext uri="{2D200454-40CA-4A62-9FC3-DE9A4176ACB9}">
      <p15:notes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72" autoAdjust="0"/>
    <p:restoredTop sz="90909" autoAdjust="0"/>
  </p:normalViewPr>
  <p:slideViewPr>
    <p:cSldViewPr>
      <p:cViewPr varScale="1">
        <p:scale>
          <a:sx n="99" d="100"/>
          <a:sy n="99" d="100"/>
        </p:scale>
        <p:origin x="-360" y="-96"/>
      </p:cViewPr>
      <p:guideLst>
        <p:guide orient="horz" pos="192"/>
        <p:guide pos="192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Rectangle 1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0" y="303213"/>
            <a:ext cx="1588" cy="1587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0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503238" y="4316413"/>
            <a:ext cx="5856287" cy="40592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15699201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anose="02020603050405020304" pitchFamily="18" charset="0"/>
      <a:defRPr sz="1200" kern="1200">
        <a:solidFill>
          <a:srgbClr val="000000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y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B720BC7C-17A1-42AD-81CF-87F7AB2435BA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cy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B720BC7C-17A1-42AD-81CF-87F7AB2435BA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9667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15939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1513" cy="5484813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481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51505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2219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1722539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0813" cy="114141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087458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6674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652361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740645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754134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4607396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Text Box 1"/>
          <p:cNvSpPr txBox="1">
            <a:spLocks noChangeArrowheads="1"/>
          </p:cNvSpPr>
          <p:nvPr/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sp>
        <p:nvSpPr>
          <p:cNvPr id="1026" name="Text Box 2"/>
          <p:cNvSpPr txBox="1">
            <a:spLocks noChangeArrowheads="1"/>
          </p:cNvSpPr>
          <p:nvPr/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endParaRPr lang="en-GB">
              <a:solidFill>
                <a:srgbClr val="FFFFFF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4" cstate="print"/>
          <a:srcRect b="15350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pic>
        <p:nvPicPr>
          <p:cNvPr id="6" name="Picture 5" descr="gig-white-blue.png"/>
          <p:cNvPicPr>
            <a:picLocks noChangeAspect="1"/>
          </p:cNvPicPr>
          <p:nvPr userDrawn="1"/>
        </p:nvPicPr>
        <p:blipFill>
          <a:blip r:embed="rId15" cstate="print"/>
          <a:stretch>
            <a:fillRect/>
          </a:stretch>
        </p:blipFill>
        <p:spPr>
          <a:xfrm>
            <a:off x="35496" y="6021288"/>
            <a:ext cx="1391858" cy="79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227826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 kern="1200">
          <a:solidFill>
            <a:srgbClr val="000000"/>
          </a:solidFill>
          <a:latin typeface="+mj-lt"/>
          <a:ea typeface="+mj-ea"/>
          <a:cs typeface="+mj-cs"/>
        </a:defRPr>
      </a:lvl1pPr>
      <a:lvl2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2pPr>
      <a:lvl3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3pPr>
      <a:lvl4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4pPr>
      <a:lvl5pPr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5pPr>
      <a:lvl6pPr marL="4572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6pPr>
      <a:lvl7pPr marL="9144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7pPr>
      <a:lvl8pPr marL="13716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8pPr>
      <a:lvl9pPr marL="1828800" algn="l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defRPr sz="4400">
          <a:solidFill>
            <a:srgbClr val="000000"/>
          </a:solidFill>
          <a:latin typeface="Times New Roman" panose="02020603050405020304" pitchFamily="18" charset="0"/>
          <a:ea typeface="Lucida Sans Unicode" panose="020B0602030504020204" pitchFamily="34" charset="0"/>
          <a:cs typeface="Lucida Sans Unicode" panose="020B0602030504020204" pitchFamily="34" charset="0"/>
        </a:defRPr>
      </a:lvl9pPr>
    </p:titleStyle>
    <p:bodyStyle>
      <a:lvl1pPr marL="341313" indent="-341313" algn="l" defTabSz="449263" rtl="0" fontAlgn="base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3200" kern="1200">
          <a:solidFill>
            <a:srgbClr val="000000"/>
          </a:solidFill>
          <a:latin typeface="+mn-lt"/>
          <a:ea typeface="+mn-ea"/>
          <a:cs typeface="+mn-cs"/>
        </a:defRPr>
      </a:lvl1pPr>
      <a:lvl2pPr marL="741363" indent="-284163" algn="l" defTabSz="449263" rtl="0" fontAlgn="base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800" kern="1200">
          <a:solidFill>
            <a:srgbClr val="000000"/>
          </a:solidFill>
          <a:latin typeface="+mn-lt"/>
          <a:ea typeface="+mn-ea"/>
          <a:cs typeface="+mn-cs"/>
        </a:defRPr>
      </a:lvl2pPr>
      <a:lvl3pPr marL="1143000" indent="-228600" algn="l" defTabSz="449263" rtl="0" fontAlgn="base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•"/>
        <a:defRPr sz="2400" kern="1200">
          <a:solidFill>
            <a:srgbClr val="000000"/>
          </a:solidFill>
          <a:latin typeface="+mn-lt"/>
          <a:ea typeface="+mn-ea"/>
          <a:cs typeface="+mn-cs"/>
        </a:defRPr>
      </a:lvl3pPr>
      <a:lvl4pPr marL="1600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–"/>
        <a:defRPr sz="2000" kern="1200">
          <a:solidFill>
            <a:srgbClr val="000000"/>
          </a:solidFill>
          <a:latin typeface="+mn-lt"/>
          <a:ea typeface="+mn-ea"/>
          <a:cs typeface="+mn-cs"/>
        </a:defRPr>
      </a:lvl4pPr>
      <a:lvl5pPr marL="20574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anose="02020603050405020304" pitchFamily="18" charset="0"/>
        <a:buChar char="»"/>
        <a:defRPr sz="2000" kern="1200">
          <a:solidFill>
            <a:srgbClr val="000000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827428" y="532993"/>
            <a:ext cx="8353084" cy="56323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y-GB" sz="4000" dirty="0" smtClean="0">
                <a:latin typeface="Arial" pitchFamily="34" charset="0"/>
                <a:cs typeface="Arial" pitchFamily="34" charset="0"/>
              </a:rPr>
              <a:t>'Rwy'n edrych dros y bryniau pell</a:t>
            </a:r>
            <a:br>
              <a:rPr lang="cy-GB" sz="4000" dirty="0" smtClean="0">
                <a:latin typeface="Arial" pitchFamily="34" charset="0"/>
                <a:cs typeface="Arial" pitchFamily="34" charset="0"/>
              </a:rPr>
            </a:br>
            <a:r>
              <a:rPr lang="cy-GB" sz="4000" dirty="0" smtClean="0">
                <a:latin typeface="Arial" pitchFamily="34" charset="0"/>
                <a:cs typeface="Arial" pitchFamily="34" charset="0"/>
              </a:rPr>
              <a:t>	amdanat bob yr awr; </a:t>
            </a:r>
            <a:br>
              <a:rPr lang="cy-GB" sz="4000" dirty="0" smtClean="0">
                <a:latin typeface="Arial" pitchFamily="34" charset="0"/>
                <a:cs typeface="Arial" pitchFamily="34" charset="0"/>
              </a:rPr>
            </a:br>
            <a:r>
              <a:rPr lang="cy-GB" sz="4000" dirty="0" smtClean="0">
                <a:latin typeface="Arial" pitchFamily="34" charset="0"/>
                <a:cs typeface="Arial" pitchFamily="34" charset="0"/>
              </a:rPr>
              <a:t>tyrd, fy Anwylyd, mae'n hwyrhau</a:t>
            </a:r>
            <a:br>
              <a:rPr lang="cy-GB" sz="4000" dirty="0" smtClean="0">
                <a:latin typeface="Arial" pitchFamily="34" charset="0"/>
                <a:cs typeface="Arial" pitchFamily="34" charset="0"/>
              </a:rPr>
            </a:br>
            <a:r>
              <a:rPr lang="cy-GB" sz="4000" dirty="0" smtClean="0">
                <a:latin typeface="Arial" pitchFamily="34" charset="0"/>
                <a:cs typeface="Arial" pitchFamily="34" charset="0"/>
              </a:rPr>
              <a:t>	a'm haul bron mynd i lawr.</a:t>
            </a:r>
          </a:p>
          <a:p>
            <a:endParaRPr lang="cy-GB" sz="4000" dirty="0" smtClean="0">
              <a:latin typeface="Arial" pitchFamily="34" charset="0"/>
              <a:cs typeface="Arial" pitchFamily="34" charset="0"/>
            </a:endParaRPr>
          </a:p>
          <a:p>
            <a:r>
              <a:rPr lang="cy-GB" sz="4000" dirty="0" smtClean="0">
                <a:latin typeface="Arial" pitchFamily="34" charset="0"/>
                <a:cs typeface="Arial" pitchFamily="34" charset="0"/>
              </a:rPr>
              <a:t>Tyn fy serchiadau'n gryno iawn</a:t>
            </a:r>
            <a:br>
              <a:rPr lang="cy-GB" sz="4000" dirty="0" smtClean="0">
                <a:latin typeface="Arial" pitchFamily="34" charset="0"/>
                <a:cs typeface="Arial" pitchFamily="34" charset="0"/>
              </a:rPr>
            </a:br>
            <a:r>
              <a:rPr lang="cy-GB" sz="4000" dirty="0" smtClean="0">
                <a:latin typeface="Arial" pitchFamily="34" charset="0"/>
                <a:cs typeface="Arial" pitchFamily="34" charset="0"/>
              </a:rPr>
              <a:t>	oddi wrth wrthrychau gau </a:t>
            </a:r>
            <a:br>
              <a:rPr lang="cy-GB" sz="4000" dirty="0" smtClean="0">
                <a:latin typeface="Arial" pitchFamily="34" charset="0"/>
                <a:cs typeface="Arial" pitchFamily="34" charset="0"/>
              </a:rPr>
            </a:br>
            <a:r>
              <a:rPr lang="cy-GB" sz="4000" dirty="0" smtClean="0">
                <a:latin typeface="Arial" pitchFamily="34" charset="0"/>
                <a:cs typeface="Arial" pitchFamily="34" charset="0"/>
              </a:rPr>
              <a:t>at yr un gwrthrych ag sydd fyth</a:t>
            </a:r>
            <a:br>
              <a:rPr lang="cy-GB" sz="4000" dirty="0" smtClean="0">
                <a:latin typeface="Arial" pitchFamily="34" charset="0"/>
                <a:cs typeface="Arial" pitchFamily="34" charset="0"/>
              </a:rPr>
            </a:br>
            <a:r>
              <a:rPr lang="cy-GB" sz="4000" dirty="0" smtClean="0">
                <a:latin typeface="Arial" pitchFamily="34" charset="0"/>
                <a:cs typeface="Arial" pitchFamily="34" charset="0"/>
              </a:rPr>
              <a:t>	yn ffyddlon yn parhau.</a:t>
            </a:r>
            <a:endParaRPr lang="en-US" sz="40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0" y="0"/>
            <a:ext cx="35283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Caneuon</a:t>
            </a:r>
            <a:r>
              <a:rPr lang="en-GB" sz="1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GB" sz="1800" dirty="0" err="1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Ffydd</a:t>
            </a:r>
            <a:r>
              <a:rPr lang="en-GB" sz="18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: 296</a:t>
            </a:r>
            <a:endParaRPr lang="en-GB" sz="1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  <a:p>
            <a:endParaRPr lang="cy-GB" sz="18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7966645" y="5879594"/>
            <a:ext cx="1285875" cy="8617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>
            <a:defPPr>
              <a:defRPr lang="en-GB"/>
            </a:defPPr>
            <a:lvl1pPr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1pPr>
            <a:lvl2pPr marL="4572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2pPr>
            <a:lvl3pPr marL="9144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3pPr>
            <a:lvl4pPr marL="13716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4pPr>
            <a:lvl5pPr marL="1828800" algn="l" rtl="0" eaLnBrk="0" fontAlgn="base" hangingPunct="0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bg1"/>
                </a:solidFill>
                <a:latin typeface="Times New Roman" panose="02020603050405020304" pitchFamily="18" charset="0"/>
                <a:ea typeface="+mn-ea"/>
                <a:cs typeface="+mn-cs"/>
              </a:defRPr>
            </a:lvl9pPr>
          </a:lstStyle>
          <a:p>
            <a:r>
              <a:rPr lang="en-GB" altLang="cy-GB" sz="5000" dirty="0">
                <a:latin typeface="Webdings" pitchFamily="18" charset="2"/>
              </a:rPr>
              <a:t>4</a:t>
            </a:r>
            <a:endParaRPr lang="cy-GB" altLang="cy-GB" sz="5000" dirty="0">
              <a:latin typeface="Webdings" pitchFamily="18" charset="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3"/>
          <p:cNvSpPr>
            <a:spLocks noChangeArrowheads="1"/>
          </p:cNvSpPr>
          <p:nvPr/>
        </p:nvSpPr>
        <p:spPr bwMode="auto">
          <a:xfrm>
            <a:off x="575494" y="692696"/>
            <a:ext cx="8533010" cy="25545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cy-GB" sz="4000" dirty="0" smtClean="0">
                <a:latin typeface="Arial" pitchFamily="34" charset="0"/>
                <a:cs typeface="Arial" pitchFamily="34" charset="0"/>
              </a:rPr>
              <a:t>'Does gyflwr dan yr awyr las</a:t>
            </a:r>
            <a:br>
              <a:rPr lang="cy-GB" sz="4000" dirty="0" smtClean="0">
                <a:latin typeface="Arial" pitchFamily="34" charset="0"/>
                <a:cs typeface="Arial" pitchFamily="34" charset="0"/>
              </a:rPr>
            </a:br>
            <a:r>
              <a:rPr lang="cy-GB" sz="4000" dirty="0" smtClean="0">
                <a:latin typeface="Arial" pitchFamily="34" charset="0"/>
                <a:cs typeface="Arial" pitchFamily="34" charset="0"/>
              </a:rPr>
              <a:t>	'rwyf ynddo'n chwennych byw, </a:t>
            </a:r>
            <a:br>
              <a:rPr lang="cy-GB" sz="4000" dirty="0" smtClean="0">
                <a:latin typeface="Arial" pitchFamily="34" charset="0"/>
                <a:cs typeface="Arial" pitchFamily="34" charset="0"/>
              </a:rPr>
            </a:br>
            <a:r>
              <a:rPr lang="cy-GB" sz="4000" dirty="0" smtClean="0">
                <a:latin typeface="Arial" pitchFamily="34" charset="0"/>
                <a:cs typeface="Arial" pitchFamily="34" charset="0"/>
              </a:rPr>
              <a:t>ond fy hyfrydwch fyth gaiff fod</a:t>
            </a:r>
            <a:br>
              <a:rPr lang="cy-GB" sz="4000" dirty="0" smtClean="0">
                <a:latin typeface="Arial" pitchFamily="34" charset="0"/>
                <a:cs typeface="Arial" pitchFamily="34" charset="0"/>
              </a:rPr>
            </a:br>
            <a:r>
              <a:rPr lang="cy-GB" sz="4000" dirty="0" smtClean="0">
                <a:latin typeface="Arial" pitchFamily="34" charset="0"/>
                <a:cs typeface="Arial" pitchFamily="34" charset="0"/>
              </a:rPr>
              <a:t>	o fewn cynteddau 'Nuw.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1907704" y="6402814"/>
            <a:ext cx="712879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WILLIAM </a:t>
            </a:r>
            <a:r>
              <a:rPr lang="en-US" sz="1600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WILLIAMS </a:t>
            </a:r>
            <a:r>
              <a:rPr lang="en-US" sz="1600" dirty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1717-91</a:t>
            </a:r>
            <a:endParaRPr lang="en-GB" sz="1600" dirty="0">
              <a:solidFill>
                <a:schemeClr val="bg1"/>
              </a:solidFill>
              <a:latin typeface="Arial" pitchFamily="34" charset="0"/>
              <a:cs typeface="Arial" pitchFamily="34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2195736" y="3861048"/>
            <a:ext cx="5357812" cy="1588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gobaith i gymru">
      <a:majorFont>
        <a:latin typeface="Arial"/>
        <a:ea typeface="Lucida Sans Unicode"/>
        <a:cs typeface="Lucida Sans Unicode"/>
      </a:majorFont>
      <a:minorFont>
        <a:latin typeface="Arial"/>
        <a:ea typeface="Lucida Sans Unicode"/>
        <a:cs typeface="Lucida Sans Unicode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altLang="en-US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anose="02020603050405020304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1205</TotalTime>
  <Words>22</Words>
  <Application>Microsoft Office PowerPoint</Application>
  <PresentationFormat>On-screen Show (4:3)</PresentationFormat>
  <Paragraphs>9</Paragraphs>
  <Slides>2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Default Design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Ger</dc:creator>
  <cp:lastModifiedBy>G Jenkins</cp:lastModifiedBy>
  <cp:revision>260</cp:revision>
  <dcterms:modified xsi:type="dcterms:W3CDTF">2015-02-21T23:05:56Z</dcterms:modified>
</cp:coreProperties>
</file>