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7" r:id="rId2"/>
    <p:sldId id="578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67" d="100"/>
          <a:sy n="67" d="100"/>
        </p:scale>
        <p:origin x="-648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95536" y="788506"/>
            <a:ext cx="856895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j-lt"/>
                <a:cs typeface="Times New Roman" pitchFamily="18" charset="0"/>
              </a:rPr>
              <a:t>Pa le </a:t>
            </a:r>
            <a:r>
              <a:rPr lang="en-US" sz="4000" dirty="0" err="1" smtClean="0">
                <a:latin typeface="+mj-lt"/>
                <a:cs typeface="Times New Roman" pitchFamily="18" charset="0"/>
              </a:rPr>
              <a:t>mae</a:t>
            </a:r>
            <a:r>
              <a:rPr lang="en-US" sz="4000" dirty="0" smtClean="0">
                <a:latin typeface="+mj-lt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+mj-lt"/>
                <a:cs typeface="Times New Roman" pitchFamily="18" charset="0"/>
              </a:rPr>
              <a:t>dy</a:t>
            </a:r>
            <a:r>
              <a:rPr lang="en-US" sz="4000" dirty="0" smtClean="0">
                <a:latin typeface="+mj-lt"/>
                <a:cs typeface="Times New Roman" pitchFamily="18" charset="0"/>
              </a:rPr>
              <a:t> hen </a:t>
            </a:r>
            <a:r>
              <a:rPr lang="en-US" sz="4000" dirty="0" err="1" smtClean="0">
                <a:latin typeface="+mj-lt"/>
                <a:cs typeface="Times New Roman" pitchFamily="18" charset="0"/>
              </a:rPr>
              <a:t>drugareddau</a:t>
            </a:r>
            <a:r>
              <a:rPr lang="en-US" sz="4000" dirty="0" smtClean="0">
                <a:latin typeface="+mj-lt"/>
                <a:cs typeface="Times New Roman" pitchFamily="18" charset="0"/>
              </a:rPr>
              <a:t>, </a:t>
            </a:r>
            <a:br>
              <a:rPr lang="en-US" sz="4000" dirty="0" smtClean="0">
                <a:latin typeface="+mj-lt"/>
                <a:cs typeface="Times New Roman" pitchFamily="18" charset="0"/>
              </a:rPr>
            </a:br>
            <a:r>
              <a:rPr lang="en-US" sz="4000" dirty="0" smtClean="0">
                <a:latin typeface="+mj-lt"/>
                <a:cs typeface="Times New Roman" pitchFamily="18" charset="0"/>
              </a:rPr>
              <a:t>	</a:t>
            </a:r>
            <a:r>
              <a:rPr lang="en-US" sz="4000" dirty="0" err="1" smtClean="0">
                <a:latin typeface="+mj-lt"/>
                <a:cs typeface="Times New Roman" pitchFamily="18" charset="0"/>
              </a:rPr>
              <a:t>hyfrydwch</a:t>
            </a:r>
            <a:r>
              <a:rPr lang="en-US" sz="4000" dirty="0" smtClean="0">
                <a:latin typeface="+mj-lt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+mj-lt"/>
                <a:cs typeface="Times New Roman" pitchFamily="18" charset="0"/>
              </a:rPr>
              <a:t>dy</a:t>
            </a:r>
            <a:r>
              <a:rPr lang="en-US" sz="4000" dirty="0" smtClean="0">
                <a:latin typeface="+mj-lt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+mj-lt"/>
                <a:cs typeface="Times New Roman" pitchFamily="18" charset="0"/>
              </a:rPr>
              <a:t>gariad</a:t>
            </a:r>
            <a:r>
              <a:rPr lang="en-US" sz="4000" dirty="0" smtClean="0">
                <a:latin typeface="+mj-lt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+mj-lt"/>
                <a:cs typeface="Times New Roman" pitchFamily="18" charset="0"/>
              </a:rPr>
              <a:t>erioed</a:t>
            </a:r>
            <a:r>
              <a:rPr lang="en-US" sz="4000" dirty="0" smtClean="0">
                <a:latin typeface="+mj-lt"/>
                <a:cs typeface="Times New Roman" pitchFamily="18" charset="0"/>
              </a:rPr>
              <a:t>?</a:t>
            </a:r>
            <a:br>
              <a:rPr lang="en-US" sz="4000" dirty="0" smtClean="0">
                <a:latin typeface="+mj-lt"/>
                <a:cs typeface="Times New Roman" pitchFamily="18" charset="0"/>
              </a:rPr>
            </a:br>
            <a:r>
              <a:rPr lang="en-US" sz="4000" dirty="0" smtClean="0">
                <a:latin typeface="+mj-lt"/>
                <a:cs typeface="Times New Roman" pitchFamily="18" charset="0"/>
              </a:rPr>
              <a:t>Pa le </a:t>
            </a:r>
            <a:r>
              <a:rPr lang="en-US" sz="4000" dirty="0" err="1" smtClean="0">
                <a:latin typeface="+mj-lt"/>
                <a:cs typeface="Times New Roman" pitchFamily="18" charset="0"/>
              </a:rPr>
              <a:t>mae</a:t>
            </a:r>
            <a:r>
              <a:rPr lang="en-US" sz="4000" dirty="0" smtClean="0">
                <a:latin typeface="+mj-lt"/>
                <a:cs typeface="Times New Roman" pitchFamily="18" charset="0"/>
              </a:rPr>
              <a:t> yr hen </a:t>
            </a:r>
            <a:r>
              <a:rPr lang="en-US" sz="4000" dirty="0" err="1" smtClean="0">
                <a:latin typeface="+mj-lt"/>
                <a:cs typeface="Times New Roman" pitchFamily="18" charset="0"/>
              </a:rPr>
              <a:t>ymweliadau</a:t>
            </a:r>
            <a:r>
              <a:rPr lang="en-US" sz="4000" dirty="0" smtClean="0">
                <a:latin typeface="+mj-lt"/>
                <a:cs typeface="Times New Roman" pitchFamily="18" charset="0"/>
              </a:rPr>
              <a:t> </a:t>
            </a:r>
            <a:br>
              <a:rPr lang="en-US" sz="4000" dirty="0" smtClean="0">
                <a:latin typeface="+mj-lt"/>
                <a:cs typeface="Times New Roman" pitchFamily="18" charset="0"/>
              </a:rPr>
            </a:br>
            <a:r>
              <a:rPr lang="en-US" sz="4000" dirty="0" smtClean="0">
                <a:latin typeface="+mj-lt"/>
                <a:cs typeface="Times New Roman" pitchFamily="18" charset="0"/>
              </a:rPr>
              <a:t>	</a:t>
            </a:r>
            <a:r>
              <a:rPr lang="en-US" sz="4000" dirty="0" err="1" smtClean="0">
                <a:latin typeface="+mj-lt"/>
                <a:cs typeface="Times New Roman" pitchFamily="18" charset="0"/>
              </a:rPr>
              <a:t>fu'n</a:t>
            </a:r>
            <a:r>
              <a:rPr lang="en-US" sz="4000" dirty="0" smtClean="0">
                <a:latin typeface="+mj-lt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+mj-lt"/>
                <a:cs typeface="Times New Roman" pitchFamily="18" charset="0"/>
              </a:rPr>
              <a:t>tynnu</a:t>
            </a:r>
            <a:r>
              <a:rPr lang="en-US" sz="4000" dirty="0" smtClean="0">
                <a:latin typeface="+mj-lt"/>
                <a:cs typeface="Times New Roman" pitchFamily="18" charset="0"/>
              </a:rPr>
              <a:t> y </a:t>
            </a:r>
            <a:r>
              <a:rPr lang="en-US" sz="4000" dirty="0" err="1" smtClean="0">
                <a:latin typeface="+mj-lt"/>
                <a:cs typeface="Times New Roman" pitchFamily="18" charset="0"/>
              </a:rPr>
              <a:t>byd</a:t>
            </a:r>
            <a:r>
              <a:rPr lang="en-US" sz="4000" dirty="0" smtClean="0">
                <a:latin typeface="+mj-lt"/>
                <a:cs typeface="Times New Roman" pitchFamily="18" charset="0"/>
              </a:rPr>
              <a:t> at </a:t>
            </a:r>
            <a:r>
              <a:rPr lang="en-US" sz="4000" dirty="0" err="1" smtClean="0">
                <a:latin typeface="+mj-lt"/>
                <a:cs typeface="Times New Roman" pitchFamily="18" charset="0"/>
              </a:rPr>
              <a:t>dy</a:t>
            </a:r>
            <a:r>
              <a:rPr lang="en-US" sz="4000" dirty="0" smtClean="0">
                <a:latin typeface="+mj-lt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+mj-lt"/>
                <a:cs typeface="Times New Roman" pitchFamily="18" charset="0"/>
              </a:rPr>
              <a:t>droed</a:t>
            </a:r>
            <a:r>
              <a:rPr lang="en-US" sz="4000" dirty="0" smtClean="0">
                <a:latin typeface="+mj-lt"/>
                <a:cs typeface="Times New Roman" pitchFamily="18" charset="0"/>
              </a:rPr>
              <a:t>?</a:t>
            </a:r>
            <a:br>
              <a:rPr lang="en-US" sz="4000" dirty="0" smtClean="0">
                <a:latin typeface="+mj-lt"/>
                <a:cs typeface="Times New Roman" pitchFamily="18" charset="0"/>
              </a:rPr>
            </a:br>
            <a:r>
              <a:rPr lang="en-US" sz="4000" dirty="0" smtClean="0">
                <a:latin typeface="+mj-lt"/>
                <a:cs typeface="Times New Roman" pitchFamily="18" charset="0"/>
              </a:rPr>
              <a:t>Na thro </a:t>
            </a:r>
            <a:r>
              <a:rPr lang="en-US" sz="4000" dirty="0" err="1" smtClean="0">
                <a:latin typeface="+mj-lt"/>
                <a:cs typeface="Times New Roman" pitchFamily="18" charset="0"/>
              </a:rPr>
              <a:t>dy</a:t>
            </a:r>
            <a:r>
              <a:rPr lang="en-US" sz="4000" dirty="0" smtClean="0">
                <a:latin typeface="+mj-lt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+mj-lt"/>
                <a:cs typeface="Times New Roman" pitchFamily="18" charset="0"/>
              </a:rPr>
              <a:t>gynteddau'n</a:t>
            </a:r>
            <a:r>
              <a:rPr lang="en-US" sz="4000" dirty="0" smtClean="0">
                <a:latin typeface="+mj-lt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+mj-lt"/>
                <a:cs typeface="Times New Roman" pitchFamily="18" charset="0"/>
              </a:rPr>
              <a:t>waradwydd</a:t>
            </a:r>
            <a:r>
              <a:rPr lang="en-US" sz="4000" dirty="0" smtClean="0">
                <a:latin typeface="+mj-lt"/>
                <a:cs typeface="Times New Roman" pitchFamily="18" charset="0"/>
              </a:rPr>
              <a:t>, </a:t>
            </a:r>
            <a:br>
              <a:rPr lang="en-US" sz="4000" dirty="0" smtClean="0">
                <a:latin typeface="+mj-lt"/>
                <a:cs typeface="Times New Roman" pitchFamily="18" charset="0"/>
              </a:rPr>
            </a:br>
            <a:r>
              <a:rPr lang="en-US" sz="4000" dirty="0" smtClean="0">
                <a:latin typeface="+mj-lt"/>
                <a:cs typeface="Times New Roman" pitchFamily="18" charset="0"/>
              </a:rPr>
              <a:t>	</a:t>
            </a:r>
            <a:r>
              <a:rPr lang="en-US" sz="4000" dirty="0" err="1" smtClean="0">
                <a:latin typeface="+mj-lt"/>
                <a:cs typeface="Times New Roman" pitchFamily="18" charset="0"/>
              </a:rPr>
              <a:t>ond</a:t>
            </a:r>
            <a:r>
              <a:rPr lang="en-US" sz="4000" dirty="0" smtClean="0">
                <a:latin typeface="+mj-lt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+mj-lt"/>
                <a:cs typeface="Times New Roman" pitchFamily="18" charset="0"/>
              </a:rPr>
              <a:t>maddau</a:t>
            </a:r>
            <a:r>
              <a:rPr lang="en-US" sz="4000" dirty="0" smtClean="0">
                <a:latin typeface="+mj-lt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+mj-lt"/>
                <a:cs typeface="Times New Roman" pitchFamily="18" charset="0"/>
              </a:rPr>
              <a:t>galedwch</a:t>
            </a:r>
            <a:r>
              <a:rPr lang="en-US" sz="4000" dirty="0" smtClean="0">
                <a:latin typeface="+mj-lt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+mj-lt"/>
                <a:cs typeface="Times New Roman" pitchFamily="18" charset="0"/>
              </a:rPr>
              <a:t>mor</a:t>
            </a:r>
            <a:r>
              <a:rPr lang="en-US" sz="4000" dirty="0" smtClean="0">
                <a:latin typeface="+mj-lt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+mj-lt"/>
                <a:cs typeface="Times New Roman" pitchFamily="18" charset="0"/>
              </a:rPr>
              <a:t>fawr</a:t>
            </a:r>
            <a:r>
              <a:rPr lang="en-US" sz="4000" dirty="0" smtClean="0">
                <a:latin typeface="+mj-lt"/>
                <a:cs typeface="Times New Roman" pitchFamily="18" charset="0"/>
              </a:rPr>
              <a:t>;</a:t>
            </a:r>
            <a:br>
              <a:rPr lang="en-US" sz="4000" dirty="0" smtClean="0">
                <a:latin typeface="+mj-lt"/>
                <a:cs typeface="Times New Roman" pitchFamily="18" charset="0"/>
              </a:rPr>
            </a:br>
            <a:r>
              <a:rPr lang="en-US" sz="4000" dirty="0" smtClean="0">
                <a:latin typeface="+mj-lt"/>
                <a:cs typeface="Times New Roman" pitchFamily="18" charset="0"/>
              </a:rPr>
              <a:t>o </a:t>
            </a:r>
            <a:r>
              <a:rPr lang="en-US" sz="4000" dirty="0" err="1" smtClean="0">
                <a:latin typeface="+mj-lt"/>
                <a:cs typeface="Times New Roman" pitchFamily="18" charset="0"/>
              </a:rPr>
              <a:t>breswyl</a:t>
            </a:r>
            <a:r>
              <a:rPr lang="en-US" sz="4000" dirty="0" smtClean="0">
                <a:latin typeface="+mj-lt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+mj-lt"/>
                <a:cs typeface="Times New Roman" pitchFamily="18" charset="0"/>
              </a:rPr>
              <a:t>dy</a:t>
            </a:r>
            <a:r>
              <a:rPr lang="en-US" sz="4000" dirty="0" smtClean="0">
                <a:latin typeface="+mj-lt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+mj-lt"/>
                <a:cs typeface="Times New Roman" pitchFamily="18" charset="0"/>
              </a:rPr>
              <a:t>ddwyfol</a:t>
            </a:r>
            <a:r>
              <a:rPr lang="en-US" sz="4000" dirty="0" smtClean="0">
                <a:latin typeface="+mj-lt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+mj-lt"/>
                <a:cs typeface="Times New Roman" pitchFamily="18" charset="0"/>
              </a:rPr>
              <a:t>sancteiddrwydd</a:t>
            </a:r>
            <a:r>
              <a:rPr lang="en-US" sz="4000" dirty="0" smtClean="0">
                <a:latin typeface="+mj-lt"/>
                <a:cs typeface="Times New Roman" pitchFamily="18" charset="0"/>
              </a:rPr>
              <a:t/>
            </a:r>
            <a:br>
              <a:rPr lang="en-US" sz="4000" dirty="0" smtClean="0">
                <a:latin typeface="+mj-lt"/>
                <a:cs typeface="Times New Roman" pitchFamily="18" charset="0"/>
              </a:rPr>
            </a:br>
            <a:r>
              <a:rPr lang="en-US" sz="4000" dirty="0" smtClean="0">
                <a:latin typeface="+mj-lt"/>
                <a:cs typeface="Times New Roman" pitchFamily="18" charset="0"/>
              </a:rPr>
              <a:t>	</a:t>
            </a:r>
            <a:r>
              <a:rPr lang="en-US" sz="4000" dirty="0" err="1" smtClean="0">
                <a:latin typeface="+mj-lt"/>
                <a:cs typeface="Times New Roman" pitchFamily="18" charset="0"/>
              </a:rPr>
              <a:t>tywynned</a:t>
            </a:r>
            <a:r>
              <a:rPr lang="en-US" sz="4000" dirty="0" smtClean="0">
                <a:latin typeface="+mj-lt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+mj-lt"/>
                <a:cs typeface="Times New Roman" pitchFamily="18" charset="0"/>
              </a:rPr>
              <a:t>dy</a:t>
            </a:r>
            <a:r>
              <a:rPr lang="en-US" sz="4000" dirty="0" smtClean="0">
                <a:latin typeface="+mj-lt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+mj-lt"/>
                <a:cs typeface="Times New Roman" pitchFamily="18" charset="0"/>
              </a:rPr>
              <a:t>ŵyneb</a:t>
            </a:r>
            <a:r>
              <a:rPr lang="en-US" sz="4000" dirty="0" smtClean="0">
                <a:latin typeface="+mj-lt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+mj-lt"/>
                <a:cs typeface="Times New Roman" pitchFamily="18" charset="0"/>
              </a:rPr>
              <a:t>i</a:t>
            </a:r>
            <a:r>
              <a:rPr lang="en-US" sz="4000" dirty="0" smtClean="0">
                <a:latin typeface="+mj-lt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+mj-lt"/>
                <a:cs typeface="Times New Roman" pitchFamily="18" charset="0"/>
              </a:rPr>
              <a:t>lawr</a:t>
            </a:r>
            <a:r>
              <a:rPr lang="en-US" sz="4000" dirty="0" smtClean="0">
                <a:latin typeface="+mj-lt"/>
                <a:cs typeface="Times New Roman" pitchFamily="18" charset="0"/>
              </a:rPr>
              <a:t>.</a:t>
            </a:r>
            <a:endParaRPr lang="en-GB" sz="4000" dirty="0">
              <a:latin typeface="+mj-lt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smtClean="0">
                <a:latin typeface="Arial" pitchFamily="34" charset="0"/>
                <a:cs typeface="Arial" pitchFamily="34" charset="0"/>
              </a:rPr>
              <a:t>202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0647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755576" y="476672"/>
            <a:ext cx="820891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j-lt"/>
              </a:rPr>
              <a:t>O </a:t>
            </a:r>
            <a:r>
              <a:rPr lang="en-US" sz="4000" dirty="0" err="1" smtClean="0">
                <a:latin typeface="+mj-lt"/>
              </a:rPr>
              <a:t>cofia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hen </a:t>
            </a:r>
            <a:r>
              <a:rPr lang="en-US" sz="4000" dirty="0" err="1" smtClean="0">
                <a:latin typeface="+mj-lt"/>
              </a:rPr>
              <a:t>addewidion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sy'n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ras</a:t>
            </a:r>
            <a:r>
              <a:rPr lang="en-US" sz="4000" dirty="0" smtClean="0">
                <a:latin typeface="+mj-lt"/>
              </a:rPr>
              <a:t> a </a:t>
            </a:r>
            <a:r>
              <a:rPr lang="en-US" sz="4000" dirty="0" err="1" smtClean="0">
                <a:latin typeface="+mj-lt"/>
              </a:rPr>
              <a:t>gwirionedd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gyd</a:t>
            </a:r>
            <a:r>
              <a:rPr lang="en-US" sz="4000" dirty="0" smtClean="0">
                <a:latin typeface="+mj-lt"/>
              </a:rPr>
              <a:t>;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mae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manna'r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addewid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ddigon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dorri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anghenion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byd</a:t>
            </a:r>
            <a:r>
              <a:rPr lang="en-US" sz="4000" dirty="0" smtClean="0">
                <a:latin typeface="+mj-lt"/>
              </a:rPr>
              <a:t>.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I </a:t>
            </a:r>
            <a:r>
              <a:rPr lang="en-US" sz="4000" dirty="0" err="1" smtClean="0">
                <a:latin typeface="+mj-lt"/>
              </a:rPr>
              <a:t>Seion</a:t>
            </a:r>
            <a:r>
              <a:rPr lang="en-US" sz="4000" dirty="0" smtClean="0">
                <a:latin typeface="+mj-lt"/>
              </a:rPr>
              <a:t> rho </a:t>
            </a:r>
            <a:r>
              <a:rPr lang="en-US" sz="4000" dirty="0" err="1" smtClean="0">
                <a:latin typeface="+mj-lt"/>
              </a:rPr>
              <a:t>newydd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destunau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i </a:t>
            </a:r>
            <a:r>
              <a:rPr lang="en-US" sz="4000" dirty="0" err="1" smtClean="0">
                <a:latin typeface="+mj-lt"/>
              </a:rPr>
              <a:t>ganu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fawl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gytûn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a </a:t>
            </a:r>
            <a:r>
              <a:rPr lang="en-US" sz="4000" dirty="0" err="1" smtClean="0">
                <a:latin typeface="+mj-lt"/>
              </a:rPr>
              <a:t>dychwel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â'th</a:t>
            </a:r>
            <a:r>
              <a:rPr lang="en-US" sz="4000" dirty="0" smtClean="0">
                <a:latin typeface="+mj-lt"/>
              </a:rPr>
              <a:t> hen </a:t>
            </a:r>
            <a:r>
              <a:rPr lang="en-US" sz="4000" dirty="0" err="1" smtClean="0">
                <a:latin typeface="+mj-lt"/>
              </a:rPr>
              <a:t>drugareddau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er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mwyn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ogoniant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hun</a:t>
            </a:r>
            <a:r>
              <a:rPr lang="en-US" sz="4000" dirty="0" smtClean="0">
                <a:latin typeface="+mj-lt"/>
              </a:rPr>
              <a:t>.</a:t>
            </a:r>
            <a:endParaRPr lang="en-US" sz="4000" dirty="0" smtClean="0">
              <a:latin typeface="+mj-lt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893094" y="5877272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7072878" y="6433591"/>
            <a:ext cx="17475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+mj-lt"/>
              </a:rPr>
              <a:t>DYFED, 1850-1923</a:t>
            </a:r>
          </a:p>
        </p:txBody>
      </p:sp>
    </p:spTree>
    <p:extLst>
      <p:ext uri="{BB962C8B-B14F-4D97-AF65-F5344CB8AC3E}">
        <p14:creationId xmlns:p14="http://schemas.microsoft.com/office/powerpoint/2010/main" val="222953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972</TotalTime>
  <Words>20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Eglwys Tabernacl</cp:lastModifiedBy>
  <cp:revision>295</cp:revision>
  <dcterms:modified xsi:type="dcterms:W3CDTF">2015-01-30T12:05:42Z</dcterms:modified>
</cp:coreProperties>
</file>